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3832" r:id="rId2"/>
  </p:sldMasterIdLst>
  <p:notesMasterIdLst>
    <p:notesMasterId r:id="rId21"/>
  </p:notesMasterIdLst>
  <p:handoutMasterIdLst>
    <p:handoutMasterId r:id="rId22"/>
  </p:handoutMasterIdLst>
  <p:sldIdLst>
    <p:sldId id="257" r:id="rId3"/>
    <p:sldId id="258" r:id="rId4"/>
    <p:sldId id="259" r:id="rId5"/>
    <p:sldId id="278" r:id="rId6"/>
    <p:sldId id="279" r:id="rId7"/>
    <p:sldId id="269" r:id="rId8"/>
    <p:sldId id="276" r:id="rId9"/>
    <p:sldId id="281" r:id="rId10"/>
    <p:sldId id="283" r:id="rId11"/>
    <p:sldId id="284" r:id="rId12"/>
    <p:sldId id="282" r:id="rId13"/>
    <p:sldId id="263" r:id="rId14"/>
    <p:sldId id="275" r:id="rId15"/>
    <p:sldId id="274" r:id="rId16"/>
    <p:sldId id="266" r:id="rId17"/>
    <p:sldId id="277" r:id="rId18"/>
    <p:sldId id="268" r:id="rId19"/>
    <p:sldId id="27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757B"/>
    <a:srgbClr val="748D94"/>
    <a:srgbClr val="172B3C"/>
    <a:srgbClr val="4785B9"/>
    <a:srgbClr val="417AA9"/>
    <a:srgbClr val="0884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184" autoAdjust="0"/>
  </p:normalViewPr>
  <p:slideViewPr>
    <p:cSldViewPr snapToGrid="0">
      <p:cViewPr varScale="1">
        <p:scale>
          <a:sx n="81" d="100"/>
          <a:sy n="81" d="100"/>
        </p:scale>
        <p:origin x="706" y="58"/>
      </p:cViewPr>
      <p:guideLst/>
    </p:cSldViewPr>
  </p:slideViewPr>
  <p:notesTextViewPr>
    <p:cViewPr>
      <p:scale>
        <a:sx n="1" d="1"/>
        <a:sy n="1" d="1"/>
      </p:scale>
      <p:origin x="0" y="0"/>
    </p:cViewPr>
  </p:notesTextViewPr>
  <p:notesViewPr>
    <p:cSldViewPr snapToGrid="0">
      <p:cViewPr varScale="1">
        <p:scale>
          <a:sx n="87" d="100"/>
          <a:sy n="87" d="100"/>
        </p:scale>
        <p:origin x="298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2B051D9-0C26-4C29-9E1F-1185CD83F7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D3EDCBF-FF7F-413B-AEF3-45AAA28C69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3CB713-A6A9-4165-AC85-D2C1F4636654}" type="datetimeFigureOut">
              <a:rPr lang="zh-CN" altLang="en-US" smtClean="0"/>
              <a:t>2022/5/12</a:t>
            </a:fld>
            <a:endParaRPr lang="zh-CN" altLang="en-US"/>
          </a:p>
        </p:txBody>
      </p:sp>
      <p:sp>
        <p:nvSpPr>
          <p:cNvPr id="4" name="页脚占位符 3">
            <a:extLst>
              <a:ext uri="{FF2B5EF4-FFF2-40B4-BE49-F238E27FC236}">
                <a16:creationId xmlns:a16="http://schemas.microsoft.com/office/drawing/2014/main" id="{ED616ABB-E45B-49DA-8BA3-3B43E0CCFA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533B252-E68C-4D63-A8C5-36CB1C6E9B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EF79D0-5450-4286-A55B-861A8A4A37B6}" type="slidenum">
              <a:rPr lang="zh-CN" altLang="en-US" smtClean="0"/>
              <a:t>‹#›</a:t>
            </a:fld>
            <a:endParaRPr lang="zh-CN" altLang="en-US"/>
          </a:p>
        </p:txBody>
      </p:sp>
    </p:spTree>
    <p:extLst>
      <p:ext uri="{BB962C8B-B14F-4D97-AF65-F5344CB8AC3E}">
        <p14:creationId xmlns:p14="http://schemas.microsoft.com/office/powerpoint/2010/main" val="32844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F1829-CCC4-4C32-8005-D3F9AB9C0F97}" type="datetimeFigureOut">
              <a:rPr lang="zh-CN" altLang="en-US" smtClean="0"/>
              <a:t>2022/5/12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AFF29-01C4-45A9-8B82-F88EDCF81EA7}" type="slidenum">
              <a:rPr lang="zh-CN" altLang="en-US" smtClean="0"/>
              <a:t>‹#›</a:t>
            </a:fld>
            <a:endParaRPr lang="zh-CN" altLang="en-US"/>
          </a:p>
        </p:txBody>
      </p:sp>
    </p:spTree>
    <p:extLst>
      <p:ext uri="{BB962C8B-B14F-4D97-AF65-F5344CB8AC3E}">
        <p14:creationId xmlns:p14="http://schemas.microsoft.com/office/powerpoint/2010/main" val="375573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2AFF29-01C4-45A9-8B82-F88EDCF81EA7}" type="slidenum">
              <a:rPr lang="zh-CN" altLang="en-US" smtClean="0"/>
              <a:t>18</a:t>
            </a:fld>
            <a:endParaRPr lang="zh-CN" altLang="en-US"/>
          </a:p>
        </p:txBody>
      </p:sp>
    </p:spTree>
    <p:extLst>
      <p:ext uri="{BB962C8B-B14F-4D97-AF65-F5344CB8AC3E}">
        <p14:creationId xmlns:p14="http://schemas.microsoft.com/office/powerpoint/2010/main" val="3751299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41936-B5BA-403B-874F-F9012E0CE4E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493F4EB-6615-476B-A34D-AD00BB1B3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66EFCB-1149-41D3-ADF0-59972D3A67DD}"/>
              </a:ext>
            </a:extLst>
          </p:cNvPr>
          <p:cNvSpPr>
            <a:spLocks noGrp="1"/>
          </p:cNvSpPr>
          <p:nvPr>
            <p:ph type="dt" sz="half" idx="10"/>
          </p:nvPr>
        </p:nvSpPr>
        <p:spPr/>
        <p:txBody>
          <a:bodyPr/>
          <a:lstStyle/>
          <a:p>
            <a:fld id="{DC0BED42-D1C5-4FCE-9C7E-25AED8AF9106}"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54629111-CD20-4866-8814-EBBA4DB9E9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F82519-3F7F-4FB9-9305-E04FFC5CF7CC}"/>
              </a:ext>
            </a:extLst>
          </p:cNvPr>
          <p:cNvSpPr>
            <a:spLocks noGrp="1"/>
          </p:cNvSpPr>
          <p:nvPr>
            <p:ph type="sldNum" sz="quarter" idx="12"/>
          </p:nvPr>
        </p:nvSpPr>
        <p:spPr/>
        <p:txBody>
          <a:bodyPr/>
          <a:lstStyle/>
          <a:p>
            <a:fld id="{8A68E84B-0052-461B-B1D5-07FE5FCE6333}" type="slidenum">
              <a:rPr lang="zh-CN" altLang="en-US" smtClean="0"/>
              <a:t>‹#›</a:t>
            </a:fld>
            <a:endParaRPr lang="zh-CN" altLang="en-US"/>
          </a:p>
        </p:txBody>
      </p:sp>
    </p:spTree>
    <p:extLst>
      <p:ext uri="{BB962C8B-B14F-4D97-AF65-F5344CB8AC3E}">
        <p14:creationId xmlns:p14="http://schemas.microsoft.com/office/powerpoint/2010/main" val="278957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5A38B-E7F3-4B3E-812B-08758F10A8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1C2C2-40F6-479B-8352-98CAAFD157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08A088-4321-4262-B1C3-5B29719A6045}"/>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5D27D5C6-94A1-41B1-8207-C09290403C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F072D9-7E18-4364-AD91-EBBE023B1DCB}"/>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312137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55A4BF-42B2-4273-ABD5-951410C609A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E05CE-BD31-43BB-963C-70E97AABF3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F3B367-5B11-4325-9E95-DB05535F1EF2}"/>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EA14270F-192A-41F0-B9DA-64FD6CF83C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DF7702-0776-4C30-8F48-F4970B758144}"/>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1021352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4DCBC-2C40-4D21-B57B-652CA12159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CA271F-F77E-43A9-BA08-4C4E2A761A4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C47810F-76AF-489A-93B7-B8E74193C01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91EB6C5-EDA3-4034-964D-99E9C0000A34}"/>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6" name="页脚占位符 5">
            <a:extLst>
              <a:ext uri="{FF2B5EF4-FFF2-40B4-BE49-F238E27FC236}">
                <a16:creationId xmlns:a16="http://schemas.microsoft.com/office/drawing/2014/main" id="{D1F24A68-2DEC-4083-A994-8CBDE83927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274D76-673E-4AC2-8134-D64CDDF01D47}"/>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2219062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FAE2D-031C-4423-8E6F-998D37DD99B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1934E56-3C29-487C-91C9-2FBDD33629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3449DDC-722A-4347-8275-B7F7F7929D2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054838E-334D-4121-81AB-2FE76D6BC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76438AF-383A-423A-A7FF-45D42FE4F45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F32E09-F501-4CBA-9F33-CF36549A4A0B}"/>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8" name="页脚占位符 7">
            <a:extLst>
              <a:ext uri="{FF2B5EF4-FFF2-40B4-BE49-F238E27FC236}">
                <a16:creationId xmlns:a16="http://schemas.microsoft.com/office/drawing/2014/main" id="{3EE87939-33A2-4CF2-91A1-5416F5E82BA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548D64A-4DB9-4921-A4B7-B310ABCA0CBB}"/>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104395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66EA2-A4B8-4861-BD05-FF01FF5AA04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CCD209-AFBD-4581-AB70-4FAA992FE24B}"/>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4" name="页脚占位符 3">
            <a:extLst>
              <a:ext uri="{FF2B5EF4-FFF2-40B4-BE49-F238E27FC236}">
                <a16:creationId xmlns:a16="http://schemas.microsoft.com/office/drawing/2014/main" id="{12705E5C-5008-4166-BC29-565D11ED5AA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46BEC87-D4AE-4B11-A1C1-7BB603977BEA}"/>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3360998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BE56EF-6660-4683-B1E3-A55C6C670C68}"/>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3" name="页脚占位符 2">
            <a:extLst>
              <a:ext uri="{FF2B5EF4-FFF2-40B4-BE49-F238E27FC236}">
                <a16:creationId xmlns:a16="http://schemas.microsoft.com/office/drawing/2014/main" id="{EDCC470B-FE8A-4802-91B9-27318D8BE14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560021A-F3B9-49CD-9A77-4452A75A32A9}"/>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3290587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835E8-E141-43B4-9951-ED441989FF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20B4381-04AA-4765-8308-412DEE31DB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DB9025A-0213-45A6-B98A-B94127937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FD9DAA4-BC8B-4B05-BE7B-71DD2DB5F278}"/>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6" name="页脚占位符 5">
            <a:extLst>
              <a:ext uri="{FF2B5EF4-FFF2-40B4-BE49-F238E27FC236}">
                <a16:creationId xmlns:a16="http://schemas.microsoft.com/office/drawing/2014/main" id="{B7D4B6FE-5871-4E4D-B631-B52D9D709D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B43D5F-F224-4763-878F-07CFCC0AB0F8}"/>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3401446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5F1E8-54FC-4779-AF56-F255E51A94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9C27DD-4806-4DCC-9D17-B2CC714F68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98D7B4A-DDAF-4AE8-AFAC-CA90291BF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CFBD37-815A-4287-88FF-F39052023ECF}"/>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6" name="页脚占位符 5">
            <a:extLst>
              <a:ext uri="{FF2B5EF4-FFF2-40B4-BE49-F238E27FC236}">
                <a16:creationId xmlns:a16="http://schemas.microsoft.com/office/drawing/2014/main" id="{FE945A37-3CCE-413C-B299-71CEE498FA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36BEAB-0EF9-4BC4-A756-DDD4CDA3AA4E}"/>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2968515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8EE14-D256-4EAB-833A-56F4E538049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F9EC535-2084-4506-9250-C76861C6D86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698B86-6E4E-4D25-BDDC-69014EFE9291}"/>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2F78C9FB-85BA-45CC-88FD-717876C63F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679F5A-A293-4B92-B37B-CFB41D8CC020}"/>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1817433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A5A028-53DE-4191-BDD9-24BD5D2A471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EFC8A22-D875-4475-B8F6-D0C3CFD66BC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53B987-366E-4A5A-AEC4-4B2CB7AE4AC5}"/>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94D9F8DB-0E6A-43E5-93BD-8CDB90CEC9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BA4B1-DF5F-4F87-A153-BDD1205067AB}"/>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1861312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ABE94-59A1-4B5B-B7C1-C70AA7FAAA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59763C-74A1-42ED-BD92-5A6C03CDC9A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5A485A-BB69-4E4F-ADF3-E85CCC1087DF}"/>
              </a:ext>
            </a:extLst>
          </p:cNvPr>
          <p:cNvSpPr>
            <a:spLocks noGrp="1"/>
          </p:cNvSpPr>
          <p:nvPr>
            <p:ph type="dt" sz="half" idx="10"/>
          </p:nvPr>
        </p:nvSpPr>
        <p:spPr/>
        <p:txBody>
          <a:bodyPr/>
          <a:lstStyle/>
          <a:p>
            <a:fld id="{DC0BED42-D1C5-4FCE-9C7E-25AED8AF9106}"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43007359-0A3D-406D-9327-37FFD77458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A2271D-3759-4547-AE1F-2F6F163AA9AF}"/>
              </a:ext>
            </a:extLst>
          </p:cNvPr>
          <p:cNvSpPr>
            <a:spLocks noGrp="1"/>
          </p:cNvSpPr>
          <p:nvPr>
            <p:ph type="sldNum" sz="quarter" idx="12"/>
          </p:nvPr>
        </p:nvSpPr>
        <p:spPr/>
        <p:txBody>
          <a:bodyPr/>
          <a:lstStyle/>
          <a:p>
            <a:fld id="{8A68E84B-0052-461B-B1D5-07FE5FCE6333}" type="slidenum">
              <a:rPr lang="zh-CN" altLang="en-US" smtClean="0"/>
              <a:t>‹#›</a:t>
            </a:fld>
            <a:endParaRPr lang="zh-CN" altLang="en-US"/>
          </a:p>
        </p:txBody>
      </p:sp>
    </p:spTree>
    <p:extLst>
      <p:ext uri="{BB962C8B-B14F-4D97-AF65-F5344CB8AC3E}">
        <p14:creationId xmlns:p14="http://schemas.microsoft.com/office/powerpoint/2010/main" val="3612540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7079B-C2C9-45C0-82E6-258EE487182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999027-9D86-4C79-9D8C-FA5B84D67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E35E27-F1A2-4511-A82B-055C2BD32673}"/>
              </a:ext>
            </a:extLst>
          </p:cNvPr>
          <p:cNvSpPr>
            <a:spLocks noGrp="1"/>
          </p:cNvSpPr>
          <p:nvPr>
            <p:ph type="dt" sz="half" idx="10"/>
          </p:nvPr>
        </p:nvSpPr>
        <p:spPr/>
        <p:txBody>
          <a:bodyPr/>
          <a:lstStyle/>
          <a:p>
            <a:fld id="{DC0BED42-D1C5-4FCE-9C7E-25AED8AF9106}"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21B41A93-71F8-49A9-A174-FB20808AB9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126807-B711-4392-9031-E78C88C4846B}"/>
              </a:ext>
            </a:extLst>
          </p:cNvPr>
          <p:cNvSpPr>
            <a:spLocks noGrp="1"/>
          </p:cNvSpPr>
          <p:nvPr>
            <p:ph type="sldNum" sz="quarter" idx="12"/>
          </p:nvPr>
        </p:nvSpPr>
        <p:spPr/>
        <p:txBody>
          <a:bodyPr/>
          <a:lstStyle/>
          <a:p>
            <a:fld id="{8A68E84B-0052-461B-B1D5-07FE5FCE6333}" type="slidenum">
              <a:rPr lang="zh-CN" altLang="en-US" smtClean="0"/>
              <a:t>‹#›</a:t>
            </a:fld>
            <a:endParaRPr lang="zh-CN" altLang="en-US"/>
          </a:p>
        </p:txBody>
      </p:sp>
    </p:spTree>
    <p:extLst>
      <p:ext uri="{BB962C8B-B14F-4D97-AF65-F5344CB8AC3E}">
        <p14:creationId xmlns:p14="http://schemas.microsoft.com/office/powerpoint/2010/main" val="170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C18C7-6128-45D5-BF70-DCB7F189EB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0B9C76-C4EE-409C-AC9A-A0306292FB4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F53F5A4-EA48-41C0-819B-DC6C9E29D41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2A49682-CC91-46FF-BC98-A870C06C241A}"/>
              </a:ext>
            </a:extLst>
          </p:cNvPr>
          <p:cNvSpPr>
            <a:spLocks noGrp="1"/>
          </p:cNvSpPr>
          <p:nvPr>
            <p:ph type="dt" sz="half" idx="10"/>
          </p:nvPr>
        </p:nvSpPr>
        <p:spPr/>
        <p:txBody>
          <a:bodyPr/>
          <a:lstStyle/>
          <a:p>
            <a:fld id="{DC0BED42-D1C5-4FCE-9C7E-25AED8AF9106}" type="datetimeFigureOut">
              <a:rPr lang="zh-CN" altLang="en-US" smtClean="0"/>
              <a:t>2022/5/12</a:t>
            </a:fld>
            <a:endParaRPr lang="zh-CN" altLang="en-US"/>
          </a:p>
        </p:txBody>
      </p:sp>
      <p:sp>
        <p:nvSpPr>
          <p:cNvPr id="6" name="页脚占位符 5">
            <a:extLst>
              <a:ext uri="{FF2B5EF4-FFF2-40B4-BE49-F238E27FC236}">
                <a16:creationId xmlns:a16="http://schemas.microsoft.com/office/drawing/2014/main" id="{7D94D00F-F23C-42A4-8E56-63F4FF55D1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D8E121-7B90-47EF-A511-5163AD5655E0}"/>
              </a:ext>
            </a:extLst>
          </p:cNvPr>
          <p:cNvSpPr>
            <a:spLocks noGrp="1"/>
          </p:cNvSpPr>
          <p:nvPr>
            <p:ph type="sldNum" sz="quarter" idx="12"/>
          </p:nvPr>
        </p:nvSpPr>
        <p:spPr/>
        <p:txBody>
          <a:bodyPr/>
          <a:lstStyle/>
          <a:p>
            <a:fld id="{8A68E84B-0052-461B-B1D5-07FE5FCE6333}" type="slidenum">
              <a:rPr lang="zh-CN" altLang="en-US" smtClean="0"/>
              <a:t>‹#›</a:t>
            </a:fld>
            <a:endParaRPr lang="zh-CN" altLang="en-US"/>
          </a:p>
        </p:txBody>
      </p:sp>
    </p:spTree>
    <p:extLst>
      <p:ext uri="{BB962C8B-B14F-4D97-AF65-F5344CB8AC3E}">
        <p14:creationId xmlns:p14="http://schemas.microsoft.com/office/powerpoint/2010/main" val="171985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C535A-44BE-48D0-AAF5-5A3647E3855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64810F-CB9F-4BB2-800F-42E1AD8683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1E901D5-6E1A-41F6-B744-B5AA17A4E2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F708F22-980D-4822-AD89-6B273F81C4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F9B9FAA-89AC-4BED-952F-973720F596F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E418520-B79B-45F8-BE4E-C0E7E1D8A0A3}"/>
              </a:ext>
            </a:extLst>
          </p:cNvPr>
          <p:cNvSpPr>
            <a:spLocks noGrp="1"/>
          </p:cNvSpPr>
          <p:nvPr>
            <p:ph type="dt" sz="half" idx="10"/>
          </p:nvPr>
        </p:nvSpPr>
        <p:spPr/>
        <p:txBody>
          <a:bodyPr/>
          <a:lstStyle/>
          <a:p>
            <a:fld id="{DC0BED42-D1C5-4FCE-9C7E-25AED8AF9106}" type="datetimeFigureOut">
              <a:rPr lang="zh-CN" altLang="en-US" smtClean="0"/>
              <a:t>2022/5/12</a:t>
            </a:fld>
            <a:endParaRPr lang="zh-CN" altLang="en-US"/>
          </a:p>
        </p:txBody>
      </p:sp>
      <p:sp>
        <p:nvSpPr>
          <p:cNvPr id="8" name="页脚占位符 7">
            <a:extLst>
              <a:ext uri="{FF2B5EF4-FFF2-40B4-BE49-F238E27FC236}">
                <a16:creationId xmlns:a16="http://schemas.microsoft.com/office/drawing/2014/main" id="{F0614B9B-2E2D-425A-9D9A-CD071B3AAC6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C473EA-11F0-43B0-9886-58F8AA3E7C57}"/>
              </a:ext>
            </a:extLst>
          </p:cNvPr>
          <p:cNvSpPr>
            <a:spLocks noGrp="1"/>
          </p:cNvSpPr>
          <p:nvPr>
            <p:ph type="sldNum" sz="quarter" idx="12"/>
          </p:nvPr>
        </p:nvSpPr>
        <p:spPr/>
        <p:txBody>
          <a:bodyPr/>
          <a:lstStyle/>
          <a:p>
            <a:fld id="{8A68E84B-0052-461B-B1D5-07FE5FCE6333}" type="slidenum">
              <a:rPr lang="zh-CN" altLang="en-US" smtClean="0"/>
              <a:t>‹#›</a:t>
            </a:fld>
            <a:endParaRPr lang="zh-CN" altLang="en-US"/>
          </a:p>
        </p:txBody>
      </p:sp>
    </p:spTree>
    <p:extLst>
      <p:ext uri="{BB962C8B-B14F-4D97-AF65-F5344CB8AC3E}">
        <p14:creationId xmlns:p14="http://schemas.microsoft.com/office/powerpoint/2010/main" val="283591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5AEE2-A194-4C62-9C10-230747E23144}"/>
              </a:ext>
            </a:extLst>
          </p:cNvPr>
          <p:cNvSpPr>
            <a:spLocks noGrp="1"/>
          </p:cNvSpPr>
          <p:nvPr>
            <p:ph type="dt" sz="half" idx="10"/>
          </p:nvPr>
        </p:nvSpPr>
        <p:spPr/>
        <p:txBody>
          <a:bodyPr/>
          <a:lstStyle/>
          <a:p>
            <a:fld id="{DC0BED42-D1C5-4FCE-9C7E-25AED8AF9106}" type="datetimeFigureOut">
              <a:rPr lang="zh-CN" altLang="en-US" smtClean="0"/>
              <a:t>2022/5/12</a:t>
            </a:fld>
            <a:endParaRPr lang="zh-CN" altLang="en-US"/>
          </a:p>
        </p:txBody>
      </p:sp>
      <p:sp>
        <p:nvSpPr>
          <p:cNvPr id="3" name="页脚占位符 2">
            <a:extLst>
              <a:ext uri="{FF2B5EF4-FFF2-40B4-BE49-F238E27FC236}">
                <a16:creationId xmlns:a16="http://schemas.microsoft.com/office/drawing/2014/main" id="{CF530F40-8E25-40FA-A1AD-CC6FEA1EDC0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4B47680-9707-4CCF-B2A1-774CBEF74ED9}"/>
              </a:ext>
            </a:extLst>
          </p:cNvPr>
          <p:cNvSpPr>
            <a:spLocks noGrp="1"/>
          </p:cNvSpPr>
          <p:nvPr>
            <p:ph type="sldNum" sz="quarter" idx="12"/>
          </p:nvPr>
        </p:nvSpPr>
        <p:spPr/>
        <p:txBody>
          <a:bodyPr/>
          <a:lstStyle/>
          <a:p>
            <a:fld id="{8A68E84B-0052-461B-B1D5-07FE5FCE6333}" type="slidenum">
              <a:rPr lang="zh-CN" altLang="en-US" smtClean="0"/>
              <a:t>‹#›</a:t>
            </a:fld>
            <a:endParaRPr lang="zh-CN" altLang="en-US"/>
          </a:p>
        </p:txBody>
      </p:sp>
    </p:spTree>
    <p:extLst>
      <p:ext uri="{BB962C8B-B14F-4D97-AF65-F5344CB8AC3E}">
        <p14:creationId xmlns:p14="http://schemas.microsoft.com/office/powerpoint/2010/main" val="168732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FE17F-83C9-4D9D-8C16-621F464349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332E917-7D27-437F-80ED-5296C71A9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029B37-5226-4C97-90BA-54BB88FE5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DBD270-0EA8-4D48-9551-51CE8B662C80}"/>
              </a:ext>
            </a:extLst>
          </p:cNvPr>
          <p:cNvSpPr>
            <a:spLocks noGrp="1"/>
          </p:cNvSpPr>
          <p:nvPr>
            <p:ph type="dt" sz="half" idx="10"/>
          </p:nvPr>
        </p:nvSpPr>
        <p:spPr/>
        <p:txBody>
          <a:bodyPr/>
          <a:lstStyle/>
          <a:p>
            <a:fld id="{DC0BED42-D1C5-4FCE-9C7E-25AED8AF9106}" type="datetimeFigureOut">
              <a:rPr lang="zh-CN" altLang="en-US" smtClean="0"/>
              <a:t>2022/5/12</a:t>
            </a:fld>
            <a:endParaRPr lang="zh-CN" altLang="en-US"/>
          </a:p>
        </p:txBody>
      </p:sp>
      <p:sp>
        <p:nvSpPr>
          <p:cNvPr id="6" name="页脚占位符 5">
            <a:extLst>
              <a:ext uri="{FF2B5EF4-FFF2-40B4-BE49-F238E27FC236}">
                <a16:creationId xmlns:a16="http://schemas.microsoft.com/office/drawing/2014/main" id="{2B8FD65E-4F6C-447A-BDF0-FC70A2D447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5F2C0A-A364-4A22-808E-39CD69EEE5DA}"/>
              </a:ext>
            </a:extLst>
          </p:cNvPr>
          <p:cNvSpPr>
            <a:spLocks noGrp="1"/>
          </p:cNvSpPr>
          <p:nvPr>
            <p:ph type="sldNum" sz="quarter" idx="12"/>
          </p:nvPr>
        </p:nvSpPr>
        <p:spPr/>
        <p:txBody>
          <a:bodyPr/>
          <a:lstStyle/>
          <a:p>
            <a:fld id="{8A68E84B-0052-461B-B1D5-07FE5FCE6333}" type="slidenum">
              <a:rPr lang="zh-CN" altLang="en-US" smtClean="0"/>
              <a:t>‹#›</a:t>
            </a:fld>
            <a:endParaRPr lang="zh-CN" altLang="en-US"/>
          </a:p>
        </p:txBody>
      </p:sp>
    </p:spTree>
    <p:extLst>
      <p:ext uri="{BB962C8B-B14F-4D97-AF65-F5344CB8AC3E}">
        <p14:creationId xmlns:p14="http://schemas.microsoft.com/office/powerpoint/2010/main" val="46351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03DCC65-57C2-49DA-B3D2-F289C55267B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E4985D-2FD0-4E0E-8C38-923F52C6517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537CDD-9F1B-443A-994A-80A2BA3A4974}"/>
              </a:ext>
            </a:extLst>
          </p:cNvPr>
          <p:cNvSpPr>
            <a:spLocks noGrp="1"/>
          </p:cNvSpPr>
          <p:nvPr>
            <p:ph type="dt" sz="half" idx="10"/>
          </p:nvPr>
        </p:nvSpPr>
        <p:spPr/>
        <p:txBody>
          <a:bodyPr/>
          <a:lstStyle/>
          <a:p>
            <a:fld id="{DC0BED42-D1C5-4FCE-9C7E-25AED8AF9106}"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9816C1EA-BB5F-481D-A252-10AA489585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7569A1-1366-48E4-82A5-4F3F76AB968D}"/>
              </a:ext>
            </a:extLst>
          </p:cNvPr>
          <p:cNvSpPr>
            <a:spLocks noGrp="1"/>
          </p:cNvSpPr>
          <p:nvPr>
            <p:ph type="sldNum" sz="quarter" idx="12"/>
          </p:nvPr>
        </p:nvSpPr>
        <p:spPr/>
        <p:txBody>
          <a:bodyPr/>
          <a:lstStyle/>
          <a:p>
            <a:fld id="{8A68E84B-0052-461B-B1D5-07FE5FCE6333}" type="slidenum">
              <a:rPr lang="zh-CN" altLang="en-US" smtClean="0"/>
              <a:t>‹#›</a:t>
            </a:fld>
            <a:endParaRPr lang="zh-CN" altLang="en-US"/>
          </a:p>
        </p:txBody>
      </p:sp>
    </p:spTree>
    <p:extLst>
      <p:ext uri="{BB962C8B-B14F-4D97-AF65-F5344CB8AC3E}">
        <p14:creationId xmlns:p14="http://schemas.microsoft.com/office/powerpoint/2010/main" val="44157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40626-276A-4024-B304-56919C3AA29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848089-E131-4D1F-BEF2-B183D0DCC2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AAF1FAA-5000-474F-9930-6E83C226785B}"/>
              </a:ext>
            </a:extLst>
          </p:cNvPr>
          <p:cNvSpPr>
            <a:spLocks noGrp="1"/>
          </p:cNvSpPr>
          <p:nvPr>
            <p:ph type="dt" sz="half" idx="10"/>
          </p:nvPr>
        </p:nvSpPr>
        <p:spPr/>
        <p:txBody>
          <a:bodyPr/>
          <a:lstStyle/>
          <a:p>
            <a:fld id="{C8CD0D98-D59C-4F15-BD0F-08EA3495E662}"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6AC98560-5718-4FCC-9B04-917E0EDB12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5867DE-D7F6-4C35-A45E-39F29B8091DB}"/>
              </a:ext>
            </a:extLst>
          </p:cNvPr>
          <p:cNvSpPr>
            <a:spLocks noGrp="1"/>
          </p:cNvSpPr>
          <p:nvPr>
            <p:ph type="sldNum" sz="quarter" idx="12"/>
          </p:nvPr>
        </p:nvSpPr>
        <p:spPr/>
        <p:txBody>
          <a:bodyPr/>
          <a:lstStyle/>
          <a:p>
            <a:fld id="{29E509CA-005D-45E9-BDF7-6ABBD958B13F}" type="slidenum">
              <a:rPr lang="zh-CN" altLang="en-US" smtClean="0"/>
              <a:t>‹#›</a:t>
            </a:fld>
            <a:endParaRPr lang="zh-CN" altLang="en-US"/>
          </a:p>
        </p:txBody>
      </p:sp>
    </p:spTree>
    <p:extLst>
      <p:ext uri="{BB962C8B-B14F-4D97-AF65-F5344CB8AC3E}">
        <p14:creationId xmlns:p14="http://schemas.microsoft.com/office/powerpoint/2010/main" val="415111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2.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4A986A9-85A5-4AB1-9A47-EEF4EC900D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898C96-43A2-4E58-B998-4883B40A84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99E860-567B-400C-B5BA-02781F452D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BED42-D1C5-4FCE-9C7E-25AED8AF9106}"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B5EFD478-E384-45D0-A399-6EADF6E111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BEBDB41-D46A-4A42-9B70-B6E8496EFB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8E84B-0052-461B-B1D5-07FE5FCE6333}" type="slidenum">
              <a:rPr lang="zh-CN" altLang="en-US" smtClean="0"/>
              <a:t>‹#›</a:t>
            </a:fld>
            <a:endParaRPr lang="zh-CN" altLang="en-US"/>
          </a:p>
        </p:txBody>
      </p:sp>
    </p:spTree>
    <p:extLst>
      <p:ext uri="{BB962C8B-B14F-4D97-AF65-F5344CB8AC3E}">
        <p14:creationId xmlns:p14="http://schemas.microsoft.com/office/powerpoint/2010/main" val="3632754246"/>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7" r:id="rId6"/>
    <p:sldLayoutId id="2147483828" r:id="rId7"/>
    <p:sldLayoutId id="214748383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6AEAE9-98BA-424C-AE41-4B29517A79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F2F8F8B-B8B4-49CC-91E3-85E7AFDAEF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FEF63B-2C7C-4F17-AF6C-F71917B62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CD0D98-D59C-4F15-BD0F-08EA3495E662}"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8BDB99C7-874A-43D9-B6DB-F9513B19FC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1B67F6-D4BE-41C0-A3F4-6C04B97A8B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509CA-005D-45E9-BDF7-6ABBD958B13F}" type="slidenum">
              <a:rPr lang="zh-CN" altLang="en-US" smtClean="0"/>
              <a:t>‹#›</a:t>
            </a:fld>
            <a:endParaRPr lang="zh-CN" altLang="en-US"/>
          </a:p>
        </p:txBody>
      </p:sp>
      <p:sp>
        <p:nvSpPr>
          <p:cNvPr id="7" name="矩形 6">
            <a:extLst>
              <a:ext uri="{FF2B5EF4-FFF2-40B4-BE49-F238E27FC236}">
                <a16:creationId xmlns:a16="http://schemas.microsoft.com/office/drawing/2014/main" id="{3EB90E19-3092-452F-8BC1-EC234D3F96F0}"/>
              </a:ext>
            </a:extLst>
          </p:cNvPr>
          <p:cNvSpPr>
            <a:spLocks noChangeArrowheads="1"/>
          </p:cNvSpPr>
          <p:nvPr userDrawn="1"/>
        </p:nvSpPr>
        <p:spPr bwMode="auto">
          <a:xfrm>
            <a:off x="597672" y="487085"/>
            <a:ext cx="162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添加文本</a:t>
            </a:r>
          </a:p>
        </p:txBody>
      </p:sp>
    </p:spTree>
    <p:extLst>
      <p:ext uri="{BB962C8B-B14F-4D97-AF65-F5344CB8AC3E}">
        <p14:creationId xmlns:p14="http://schemas.microsoft.com/office/powerpoint/2010/main" val="757336456"/>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hyperlink" Target="http://localhost:8080/index.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5.jpg"/><Relationship Id="rId4" Type="http://schemas.openxmlformats.org/officeDocument/2006/relationships/image" Target="../media/image1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28">
            <a:extLst>
              <a:ext uri="{FF2B5EF4-FFF2-40B4-BE49-F238E27FC236}">
                <a16:creationId xmlns:a16="http://schemas.microsoft.com/office/drawing/2014/main" id="{8F1D7164-B1D7-4C27-ADEC-DC4B4607FC2B}"/>
              </a:ext>
            </a:extLst>
          </p:cNvPr>
          <p:cNvSpPr txBox="1">
            <a:spLocks noChangeArrowheads="1"/>
          </p:cNvSpPr>
          <p:nvPr/>
        </p:nvSpPr>
        <p:spPr bwMode="auto">
          <a:xfrm>
            <a:off x="6831191" y="3726469"/>
            <a:ext cx="61383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4000" b="1" dirty="0">
                <a:latin typeface="微软雅黑" panose="020B0503020204020204" pitchFamily="34" charset="-122"/>
                <a:ea typeface="微软雅黑" panose="020B0503020204020204" pitchFamily="34" charset="-122"/>
              </a:rPr>
              <a:t>学生宿舍管理系统</a:t>
            </a:r>
          </a:p>
        </p:txBody>
      </p:sp>
      <p:sp>
        <p:nvSpPr>
          <p:cNvPr id="19" name="Shape 75">
            <a:extLst>
              <a:ext uri="{FF2B5EF4-FFF2-40B4-BE49-F238E27FC236}">
                <a16:creationId xmlns:a16="http://schemas.microsoft.com/office/drawing/2014/main" id="{4A442ED1-EE8B-44DB-B0C9-85FC74656A55}"/>
              </a:ext>
            </a:extLst>
          </p:cNvPr>
          <p:cNvSpPr/>
          <p:nvPr/>
        </p:nvSpPr>
        <p:spPr>
          <a:xfrm>
            <a:off x="6957260" y="4851844"/>
            <a:ext cx="2159000" cy="285750"/>
          </a:xfrm>
          <a:prstGeom prst="rect">
            <a:avLst/>
          </a:prstGeom>
          <a:ln w="3175">
            <a:miter lim="400000"/>
          </a:ln>
        </p:spPr>
        <p:txBody>
          <a:bodyPr lIns="38100" tIns="38100" rIns="38100" bIns="38100">
            <a:noAutofit/>
          </a:bodyPr>
          <a:lstStyle>
            <a:lvl1pPr>
              <a:defRPr sz="3200">
                <a:solidFill>
                  <a:srgbClr val="42C0A0"/>
                </a:solidFill>
                <a:latin typeface="Helvetica Neue Medium"/>
                <a:ea typeface="Helvetica Neue Medium"/>
                <a:cs typeface="Helvetica Neue Medium"/>
                <a:sym typeface="Helvetica Neue Medium"/>
              </a:defRPr>
            </a:lvl1pPr>
          </a:lstStyle>
          <a:p>
            <a:pPr eaLnBrk="1" fontAlgn="auto" hangingPunct="1">
              <a:spcBef>
                <a:spcPts val="0"/>
              </a:spcBef>
              <a:spcAft>
                <a:spcPts val="0"/>
              </a:spcAft>
              <a:defRPr/>
            </a:pPr>
            <a:r>
              <a:rPr kumimoji="1" lang="zh-CN" altLang="en-US" sz="2000" kern="0" dirty="0">
                <a:solidFill>
                  <a:schemeClr val="tx1"/>
                </a:solidFill>
                <a:cs typeface="+mn-ea"/>
                <a:sym typeface="+mn-lt"/>
              </a:rPr>
              <a:t>汇报人：李贺涛</a:t>
            </a:r>
          </a:p>
        </p:txBody>
      </p:sp>
      <p:sp>
        <p:nvSpPr>
          <p:cNvPr id="20" name="TextBox 2">
            <a:extLst>
              <a:ext uri="{FF2B5EF4-FFF2-40B4-BE49-F238E27FC236}">
                <a16:creationId xmlns:a16="http://schemas.microsoft.com/office/drawing/2014/main" id="{5AB74360-1A7A-400E-885A-B3BC09B62D38}"/>
              </a:ext>
            </a:extLst>
          </p:cNvPr>
          <p:cNvSpPr txBox="1">
            <a:spLocks noChangeArrowheads="1"/>
          </p:cNvSpPr>
          <p:nvPr/>
        </p:nvSpPr>
        <p:spPr bwMode="auto">
          <a:xfrm>
            <a:off x="8256809" y="129624"/>
            <a:ext cx="3857625" cy="430212"/>
          </a:xfrm>
          <a:prstGeom prst="rect">
            <a:avLst/>
          </a:prstGeom>
          <a:noFill/>
          <a:ln w="9525">
            <a:noFill/>
            <a:miter lim="800000"/>
            <a:headEnd/>
            <a:tailEnd/>
          </a:ln>
        </p:spPr>
        <p:txBody>
          <a:bodyPr>
            <a:spAutoFit/>
          </a:bodyPr>
          <a:lstStyle/>
          <a:p>
            <a:pPr eaLnBrk="1" hangingPunct="1">
              <a:defRPr/>
            </a:pPr>
            <a:r>
              <a:rPr lang="zh-CN" altLang="en-US" sz="1000" kern="1500" spc="150" dirty="0">
                <a:solidFill>
                  <a:srgbClr val="748D94"/>
                </a:solidFill>
                <a:latin typeface="微软雅黑" pitchFamily="34" charset="-122"/>
                <a:ea typeface="微软雅黑" pitchFamily="34" charset="-122"/>
              </a:rPr>
              <a:t>注：文本框可根据需求改变颜色、移动位置；文字可编辑</a:t>
            </a:r>
          </a:p>
          <a:p>
            <a:pPr eaLnBrk="1" hangingPunct="1">
              <a:defRPr/>
            </a:pPr>
            <a:endParaRPr lang="en-US" altLang="zh-CN" sz="1200" dirty="0">
              <a:solidFill>
                <a:srgbClr val="748D94"/>
              </a:solidFill>
              <a:latin typeface="微软雅黑" pitchFamily="34" charset="-122"/>
              <a:ea typeface="微软雅黑" pitchFamily="34" charset="-122"/>
            </a:endParaRPr>
          </a:p>
        </p:txBody>
      </p:sp>
    </p:spTree>
    <p:extLst>
      <p:ext uri="{BB962C8B-B14F-4D97-AF65-F5344CB8AC3E}">
        <p14:creationId xmlns:p14="http://schemas.microsoft.com/office/powerpoint/2010/main" val="16270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92C67-8AC4-18E6-FC47-DC61799AED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217397E-7439-6FC8-0256-E9FDFEFAA318}"/>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3200D5F4-1F33-A5DD-65D9-B664A93F8956}"/>
              </a:ext>
            </a:extLst>
          </p:cNvPr>
          <p:cNvPicPr>
            <a:picLocks noChangeAspect="1"/>
          </p:cNvPicPr>
          <p:nvPr/>
        </p:nvPicPr>
        <p:blipFill>
          <a:blip r:embed="rId2"/>
          <a:stretch>
            <a:fillRect/>
          </a:stretch>
        </p:blipFill>
        <p:spPr>
          <a:xfrm>
            <a:off x="0" y="187325"/>
            <a:ext cx="12192000" cy="6483350"/>
          </a:xfrm>
          <a:prstGeom prst="rect">
            <a:avLst/>
          </a:prstGeom>
        </p:spPr>
      </p:pic>
    </p:spTree>
    <p:extLst>
      <p:ext uri="{BB962C8B-B14F-4D97-AF65-F5344CB8AC3E}">
        <p14:creationId xmlns:p14="http://schemas.microsoft.com/office/powerpoint/2010/main" val="1906913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82EB46-0B88-93F8-C634-3B619D545B1D}"/>
              </a:ext>
            </a:extLst>
          </p:cNvPr>
          <p:cNvPicPr>
            <a:picLocks noChangeAspect="1"/>
          </p:cNvPicPr>
          <p:nvPr/>
        </p:nvPicPr>
        <p:blipFill>
          <a:blip r:embed="rId2"/>
          <a:stretch>
            <a:fillRect/>
          </a:stretch>
        </p:blipFill>
        <p:spPr>
          <a:xfrm>
            <a:off x="0" y="115608"/>
            <a:ext cx="12192000" cy="6483350"/>
          </a:xfrm>
          <a:prstGeom prst="rect">
            <a:avLst/>
          </a:prstGeom>
        </p:spPr>
      </p:pic>
    </p:spTree>
    <p:extLst>
      <p:ext uri="{BB962C8B-B14F-4D97-AF65-F5344CB8AC3E}">
        <p14:creationId xmlns:p14="http://schemas.microsoft.com/office/powerpoint/2010/main" val="4291285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1">
            <a:extLst>
              <a:ext uri="{FF2B5EF4-FFF2-40B4-BE49-F238E27FC236}">
                <a16:creationId xmlns:a16="http://schemas.microsoft.com/office/drawing/2014/main" id="{EF3AF41B-6AFE-4F9B-8E31-C227196CF922}"/>
              </a:ext>
            </a:extLst>
          </p:cNvPr>
          <p:cNvSpPr>
            <a:spLocks noChangeArrowheads="1"/>
          </p:cNvSpPr>
          <p:nvPr/>
        </p:nvSpPr>
        <p:spPr bwMode="auto">
          <a:xfrm>
            <a:off x="1356622" y="122548"/>
            <a:ext cx="35470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4800" dirty="0">
                <a:latin typeface="宋体" panose="02010600030101010101" pitchFamily="2" charset="-122"/>
              </a:rPr>
              <a:t>模块功能</a:t>
            </a:r>
          </a:p>
        </p:txBody>
      </p:sp>
      <p:sp>
        <p:nvSpPr>
          <p:cNvPr id="2" name="文本框 1">
            <a:extLst>
              <a:ext uri="{FF2B5EF4-FFF2-40B4-BE49-F238E27FC236}">
                <a16:creationId xmlns:a16="http://schemas.microsoft.com/office/drawing/2014/main" id="{1CBABF8C-8A5C-EABE-495D-2361377E4B7E}"/>
              </a:ext>
            </a:extLst>
          </p:cNvPr>
          <p:cNvSpPr txBox="1"/>
          <p:nvPr/>
        </p:nvSpPr>
        <p:spPr>
          <a:xfrm>
            <a:off x="376518" y="953545"/>
            <a:ext cx="5091953" cy="2831544"/>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在整个学生宿舍管理系统中我们分为五大模块，分别为：系统管理模块、楼房管理模块、查询功能模块、信息管理模块、文件上传下载模块；</a:t>
            </a:r>
            <a:endParaRPr lang="en-US" altLang="zh-CN" sz="3200" dirty="0">
              <a:latin typeface="宋体" panose="02010600030101010101" pitchFamily="2" charset="-122"/>
              <a:ea typeface="宋体" panose="02010600030101010101" pitchFamily="2" charset="-122"/>
            </a:endParaRPr>
          </a:p>
          <a:p>
            <a:endParaRPr lang="zh-CN" altLang="en-US" dirty="0"/>
          </a:p>
        </p:txBody>
      </p:sp>
      <p:sp>
        <p:nvSpPr>
          <p:cNvPr id="4" name="文本框 3">
            <a:extLst>
              <a:ext uri="{FF2B5EF4-FFF2-40B4-BE49-F238E27FC236}">
                <a16:creationId xmlns:a16="http://schemas.microsoft.com/office/drawing/2014/main" id="{B4A11797-F58F-B35E-A34C-0F350116A72E}"/>
              </a:ext>
            </a:extLst>
          </p:cNvPr>
          <p:cNvSpPr txBox="1"/>
          <p:nvPr/>
        </p:nvSpPr>
        <p:spPr>
          <a:xfrm>
            <a:off x="376518" y="3935506"/>
            <a:ext cx="5091953" cy="2062103"/>
          </a:xfrm>
          <a:prstGeom prst="rect">
            <a:avLst/>
          </a:prstGeom>
          <a:noFill/>
        </p:spPr>
        <p:txBody>
          <a:bodyPr wrap="square" rtlCol="0">
            <a:spAutoFit/>
          </a:bodyPr>
          <a:lstStyle/>
          <a:p>
            <a:r>
              <a:rPr lang="en-US" altLang="zh-CN" sz="3200" dirty="0">
                <a:latin typeface="宋体" panose="02010600030101010101" pitchFamily="2" charset="-122"/>
                <a:ea typeface="宋体" panose="02010600030101010101" pitchFamily="2" charset="-122"/>
              </a:rPr>
              <a:t>1.</a:t>
            </a:r>
            <a:r>
              <a:rPr lang="zh-CN" altLang="en-US" sz="3200" dirty="0">
                <a:latin typeface="宋体" panose="02010600030101010101" pitchFamily="2" charset="-122"/>
                <a:ea typeface="宋体" panose="02010600030101010101" pitchFamily="2" charset="-122"/>
              </a:rPr>
              <a:t>系统模块包括：学生登录、宿管登录、管理员登录，图片验证码和退出登录五个部分。</a:t>
            </a:r>
          </a:p>
        </p:txBody>
      </p:sp>
    </p:spTree>
    <p:extLst>
      <p:ext uri="{BB962C8B-B14F-4D97-AF65-F5344CB8AC3E}">
        <p14:creationId xmlns:p14="http://schemas.microsoft.com/office/powerpoint/2010/main" val="3420277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B0AEC8D-0C4A-4EBA-8B73-708D1196EA16}"/>
              </a:ext>
            </a:extLst>
          </p:cNvPr>
          <p:cNvGrpSpPr/>
          <p:nvPr/>
        </p:nvGrpSpPr>
        <p:grpSpPr>
          <a:xfrm>
            <a:off x="2632913" y="2883618"/>
            <a:ext cx="542192" cy="507959"/>
            <a:chOff x="5368132" y="3540125"/>
            <a:chExt cx="465138" cy="435769"/>
          </a:xfrm>
          <a:solidFill>
            <a:schemeClr val="bg1"/>
          </a:solidFill>
        </p:grpSpPr>
        <p:sp>
          <p:nvSpPr>
            <p:cNvPr id="16" name="AutoShape 110">
              <a:extLst>
                <a:ext uri="{FF2B5EF4-FFF2-40B4-BE49-F238E27FC236}">
                  <a16:creationId xmlns:a16="http://schemas.microsoft.com/office/drawing/2014/main" id="{88E68D1E-3F3C-41FF-AC1F-F2D0E64B0861}"/>
                </a:ext>
              </a:extLst>
            </p:cNvPr>
            <p:cNvSpPr>
              <a:spLocks/>
            </p:cNvSpPr>
            <p:nvPr/>
          </p:nvSpPr>
          <p:spPr bwMode="auto">
            <a:xfrm>
              <a:off x="5426869" y="3598069"/>
              <a:ext cx="347663" cy="232569"/>
            </a:xfrm>
            <a:custGeom>
              <a:avLst/>
              <a:gdLst/>
              <a:ahLst/>
              <a:cxnLst/>
              <a:rect l="0" t="0" r="r" b="b"/>
              <a:pathLst>
                <a:path w="21600" h="21600">
                  <a:moveTo>
                    <a:pt x="20700" y="20255"/>
                  </a:moveTo>
                  <a:lnTo>
                    <a:pt x="900" y="20255"/>
                  </a:lnTo>
                  <a:lnTo>
                    <a:pt x="900" y="1350"/>
                  </a:lnTo>
                  <a:lnTo>
                    <a:pt x="20700" y="1350"/>
                  </a:lnTo>
                  <a:cubicBezTo>
                    <a:pt x="20700" y="1350"/>
                    <a:pt x="20700" y="20255"/>
                    <a:pt x="20700" y="20255"/>
                  </a:cubicBezTo>
                  <a:close/>
                  <a:moveTo>
                    <a:pt x="20700" y="0"/>
                  </a:moveTo>
                  <a:lnTo>
                    <a:pt x="900" y="5"/>
                  </a:lnTo>
                  <a:cubicBezTo>
                    <a:pt x="403" y="5"/>
                    <a:pt x="0" y="603"/>
                    <a:pt x="0" y="1350"/>
                  </a:cubicBezTo>
                  <a:lnTo>
                    <a:pt x="0" y="20250"/>
                  </a:lnTo>
                  <a:cubicBezTo>
                    <a:pt x="0" y="20996"/>
                    <a:pt x="403" y="21600"/>
                    <a:pt x="900" y="21600"/>
                  </a:cubicBezTo>
                  <a:lnTo>
                    <a:pt x="20700" y="21600"/>
                  </a:lnTo>
                  <a:cubicBezTo>
                    <a:pt x="21197" y="21600"/>
                    <a:pt x="21600" y="20996"/>
                    <a:pt x="21600" y="20250"/>
                  </a:cubicBezTo>
                  <a:lnTo>
                    <a:pt x="21600" y="1350"/>
                  </a:lnTo>
                  <a:cubicBezTo>
                    <a:pt x="21600" y="603"/>
                    <a:pt x="21197" y="0"/>
                    <a:pt x="20700" y="0"/>
                  </a:cubicBezTo>
                </a:path>
              </a:pathLst>
            </a:custGeom>
            <a:grpFill/>
            <a:ln>
              <a:noFill/>
            </a:ln>
          </p:spPr>
          <p:txBody>
            <a:bodyPr lIns="0" tIns="0" rIns="0" bIns="0"/>
            <a:lstStyle/>
            <a:p>
              <a:pPr>
                <a:defRPr/>
              </a:pPr>
              <a:endParaRPr lang="en-US" sz="662" kern="0">
                <a:solidFill>
                  <a:sysClr val="windowText" lastClr="000000"/>
                </a:solidFill>
                <a:cs typeface="+mn-ea"/>
                <a:sym typeface="+mn-lt"/>
              </a:endParaRPr>
            </a:p>
          </p:txBody>
        </p:sp>
        <p:sp>
          <p:nvSpPr>
            <p:cNvPr id="17" name="AutoShape 111">
              <a:extLst>
                <a:ext uri="{FF2B5EF4-FFF2-40B4-BE49-F238E27FC236}">
                  <a16:creationId xmlns:a16="http://schemas.microsoft.com/office/drawing/2014/main" id="{BAF66A15-059B-4772-8D12-CD9CA43FC450}"/>
                </a:ext>
              </a:extLst>
            </p:cNvPr>
            <p:cNvSpPr>
              <a:spLocks/>
            </p:cNvSpPr>
            <p:nvPr/>
          </p:nvSpPr>
          <p:spPr bwMode="auto">
            <a:xfrm>
              <a:off x="5368132" y="3540125"/>
              <a:ext cx="465138" cy="435769"/>
            </a:xfrm>
            <a:custGeom>
              <a:avLst/>
              <a:gdLst/>
              <a:ahLst/>
              <a:cxnLst/>
              <a:rect l="0" t="0" r="r" b="b"/>
              <a:pathLst>
                <a:path w="21600" h="21600">
                  <a:moveTo>
                    <a:pt x="20250" y="16562"/>
                  </a:moveTo>
                  <a:cubicBezTo>
                    <a:pt x="20250" y="16959"/>
                    <a:pt x="19947" y="17282"/>
                    <a:pt x="19575" y="17282"/>
                  </a:cubicBezTo>
                  <a:lnTo>
                    <a:pt x="13500" y="17282"/>
                  </a:lnTo>
                  <a:lnTo>
                    <a:pt x="8100" y="17282"/>
                  </a:lnTo>
                  <a:lnTo>
                    <a:pt x="2025" y="17282"/>
                  </a:lnTo>
                  <a:cubicBezTo>
                    <a:pt x="1652" y="17282"/>
                    <a:pt x="1350" y="16959"/>
                    <a:pt x="1350" y="16562"/>
                  </a:cubicBezTo>
                  <a:lnTo>
                    <a:pt x="1350" y="2160"/>
                  </a:lnTo>
                  <a:cubicBezTo>
                    <a:pt x="1350" y="1763"/>
                    <a:pt x="1652" y="1440"/>
                    <a:pt x="2025" y="1440"/>
                  </a:cubicBezTo>
                  <a:lnTo>
                    <a:pt x="19575" y="1440"/>
                  </a:lnTo>
                  <a:cubicBezTo>
                    <a:pt x="19947" y="1440"/>
                    <a:pt x="20250" y="1763"/>
                    <a:pt x="20250" y="2160"/>
                  </a:cubicBezTo>
                  <a:cubicBezTo>
                    <a:pt x="20250" y="2160"/>
                    <a:pt x="20250" y="16562"/>
                    <a:pt x="20250" y="16562"/>
                  </a:cubicBezTo>
                  <a:close/>
                  <a:moveTo>
                    <a:pt x="19575" y="0"/>
                  </a:moveTo>
                  <a:lnTo>
                    <a:pt x="2025" y="0"/>
                  </a:lnTo>
                  <a:cubicBezTo>
                    <a:pt x="906" y="0"/>
                    <a:pt x="0" y="967"/>
                    <a:pt x="0" y="2160"/>
                  </a:cubicBezTo>
                  <a:lnTo>
                    <a:pt x="0" y="16562"/>
                  </a:lnTo>
                  <a:cubicBezTo>
                    <a:pt x="0" y="17753"/>
                    <a:pt x="903" y="18718"/>
                    <a:pt x="2018" y="18722"/>
                  </a:cubicBezTo>
                  <a:lnTo>
                    <a:pt x="8775" y="18722"/>
                  </a:lnTo>
                  <a:lnTo>
                    <a:pt x="8775" y="19597"/>
                  </a:lnTo>
                  <a:lnTo>
                    <a:pt x="4562" y="20181"/>
                  </a:lnTo>
                  <a:cubicBezTo>
                    <a:pt x="4261" y="20262"/>
                    <a:pt x="4050" y="20549"/>
                    <a:pt x="4050" y="20880"/>
                  </a:cubicBezTo>
                  <a:cubicBezTo>
                    <a:pt x="4050" y="21278"/>
                    <a:pt x="4352" y="21600"/>
                    <a:pt x="4725" y="21600"/>
                  </a:cubicBezTo>
                  <a:lnTo>
                    <a:pt x="16875" y="21600"/>
                  </a:lnTo>
                  <a:cubicBezTo>
                    <a:pt x="17248" y="21600"/>
                    <a:pt x="17550" y="21278"/>
                    <a:pt x="17550" y="20880"/>
                  </a:cubicBezTo>
                  <a:cubicBezTo>
                    <a:pt x="17550" y="20549"/>
                    <a:pt x="17339" y="20262"/>
                    <a:pt x="17038" y="20181"/>
                  </a:cubicBezTo>
                  <a:lnTo>
                    <a:pt x="12825" y="19597"/>
                  </a:lnTo>
                  <a:lnTo>
                    <a:pt x="12825" y="18722"/>
                  </a:lnTo>
                  <a:lnTo>
                    <a:pt x="19582" y="18722"/>
                  </a:lnTo>
                  <a:cubicBezTo>
                    <a:pt x="20697" y="18718"/>
                    <a:pt x="21600" y="17753"/>
                    <a:pt x="21600" y="16562"/>
                  </a:cubicBezTo>
                  <a:lnTo>
                    <a:pt x="21600" y="2160"/>
                  </a:lnTo>
                  <a:cubicBezTo>
                    <a:pt x="21600" y="967"/>
                    <a:pt x="20693" y="0"/>
                    <a:pt x="19575" y="0"/>
                  </a:cubicBezTo>
                </a:path>
              </a:pathLst>
            </a:custGeom>
            <a:grpFill/>
            <a:ln>
              <a:noFill/>
            </a:ln>
          </p:spPr>
          <p:txBody>
            <a:bodyPr lIns="0" tIns="0" rIns="0" bIns="0"/>
            <a:lstStyle/>
            <a:p>
              <a:pPr>
                <a:defRPr/>
              </a:pPr>
              <a:endParaRPr lang="en-US" sz="662" kern="0">
                <a:solidFill>
                  <a:sysClr val="windowText" lastClr="000000"/>
                </a:solidFill>
                <a:cs typeface="+mn-ea"/>
                <a:sym typeface="+mn-lt"/>
              </a:endParaRPr>
            </a:p>
          </p:txBody>
        </p:sp>
      </p:grpSp>
      <p:sp>
        <p:nvSpPr>
          <p:cNvPr id="18" name="椭圆 17">
            <a:extLst>
              <a:ext uri="{FF2B5EF4-FFF2-40B4-BE49-F238E27FC236}">
                <a16:creationId xmlns:a16="http://schemas.microsoft.com/office/drawing/2014/main" id="{FD868F13-6A2D-474B-B0FC-247506ECB5AC}"/>
              </a:ext>
            </a:extLst>
          </p:cNvPr>
          <p:cNvSpPr/>
          <p:nvPr/>
        </p:nvSpPr>
        <p:spPr>
          <a:xfrm>
            <a:off x="2495680" y="2705997"/>
            <a:ext cx="815975" cy="817563"/>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23" kern="0">
              <a:solidFill>
                <a:sysClr val="windowText" lastClr="000000"/>
              </a:solidFill>
            </a:endParaRPr>
          </a:p>
        </p:txBody>
      </p:sp>
      <p:sp>
        <p:nvSpPr>
          <p:cNvPr id="19" name="椭圆 18">
            <a:extLst>
              <a:ext uri="{FF2B5EF4-FFF2-40B4-BE49-F238E27FC236}">
                <a16:creationId xmlns:a16="http://schemas.microsoft.com/office/drawing/2014/main" id="{42747030-FE0D-4A63-ABBB-C945C300EE43}"/>
              </a:ext>
            </a:extLst>
          </p:cNvPr>
          <p:cNvSpPr/>
          <p:nvPr/>
        </p:nvSpPr>
        <p:spPr>
          <a:xfrm>
            <a:off x="9269543" y="2705997"/>
            <a:ext cx="815975" cy="817563"/>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23" kern="0">
              <a:solidFill>
                <a:sysClr val="windowText" lastClr="000000"/>
              </a:solidFill>
            </a:endParaRPr>
          </a:p>
        </p:txBody>
      </p:sp>
      <p:sp>
        <p:nvSpPr>
          <p:cNvPr id="26" name="矩形 25">
            <a:extLst>
              <a:ext uri="{FF2B5EF4-FFF2-40B4-BE49-F238E27FC236}">
                <a16:creationId xmlns:a16="http://schemas.microsoft.com/office/drawing/2014/main" id="{BA510715-22A3-4E81-913F-A8DB2D1C747B}"/>
              </a:ext>
            </a:extLst>
          </p:cNvPr>
          <p:cNvSpPr/>
          <p:nvPr/>
        </p:nvSpPr>
        <p:spPr>
          <a:xfrm>
            <a:off x="0" y="2705997"/>
            <a:ext cx="4582143" cy="3121025"/>
          </a:xfrm>
          <a:prstGeom prst="rect">
            <a:avLst/>
          </a:prstGeom>
          <a:blipFill>
            <a:blip r:embed="rId2"/>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23" kern="0">
              <a:solidFill>
                <a:sysClr val="windowText" lastClr="000000"/>
              </a:solidFill>
            </a:endParaRPr>
          </a:p>
        </p:txBody>
      </p:sp>
      <p:pic>
        <p:nvPicPr>
          <p:cNvPr id="6" name="图片 5">
            <a:extLst>
              <a:ext uri="{FF2B5EF4-FFF2-40B4-BE49-F238E27FC236}">
                <a16:creationId xmlns:a16="http://schemas.microsoft.com/office/drawing/2014/main" id="{0AD29E3F-3590-212B-FDD5-862869F58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98" y="300873"/>
            <a:ext cx="7620000" cy="4286250"/>
          </a:xfrm>
          <a:prstGeom prst="rect">
            <a:avLst/>
          </a:prstGeom>
        </p:spPr>
      </p:pic>
      <p:sp>
        <p:nvSpPr>
          <p:cNvPr id="7" name="文本框 6">
            <a:extLst>
              <a:ext uri="{FF2B5EF4-FFF2-40B4-BE49-F238E27FC236}">
                <a16:creationId xmlns:a16="http://schemas.microsoft.com/office/drawing/2014/main" id="{7DFCBC7C-82E2-10BE-A00E-30B47258443C}"/>
              </a:ext>
            </a:extLst>
          </p:cNvPr>
          <p:cNvSpPr txBox="1"/>
          <p:nvPr/>
        </p:nvSpPr>
        <p:spPr>
          <a:xfrm>
            <a:off x="6096000" y="300873"/>
            <a:ext cx="6278252" cy="1107996"/>
          </a:xfrm>
          <a:prstGeom prst="rect">
            <a:avLst/>
          </a:prstGeom>
          <a:noFill/>
        </p:spPr>
        <p:txBody>
          <a:bodyPr wrap="square" rtlCol="0">
            <a:spAutoFit/>
          </a:bodyPr>
          <a:lstStyle/>
          <a:p>
            <a:pPr>
              <a:spcBef>
                <a:spcPct val="0"/>
              </a:spcBef>
            </a:pPr>
            <a:r>
              <a:rPr lang="zh-CN" altLang="en-US" sz="4800" dirty="0">
                <a:latin typeface="宋体" panose="02010600030101010101" pitchFamily="2" charset="-122"/>
                <a:ea typeface="宋体" panose="02010600030101010101" pitchFamily="2" charset="-122"/>
              </a:rPr>
              <a:t>模块功能简介</a:t>
            </a:r>
            <a:endParaRPr lang="en-US" altLang="zh-CN" sz="4800" dirty="0">
              <a:latin typeface="宋体" panose="02010600030101010101" pitchFamily="2" charset="-122"/>
              <a:ea typeface="宋体" panose="02010600030101010101" pitchFamily="2" charset="-122"/>
            </a:endParaRPr>
          </a:p>
          <a:p>
            <a:endParaRPr lang="zh-CN" altLang="en-US" dirty="0"/>
          </a:p>
        </p:txBody>
      </p:sp>
      <p:sp>
        <p:nvSpPr>
          <p:cNvPr id="24" name="文本框 23">
            <a:extLst>
              <a:ext uri="{FF2B5EF4-FFF2-40B4-BE49-F238E27FC236}">
                <a16:creationId xmlns:a16="http://schemas.microsoft.com/office/drawing/2014/main" id="{B8BE0FC7-7819-CBE6-8EAE-9997F6CEC700}"/>
              </a:ext>
            </a:extLst>
          </p:cNvPr>
          <p:cNvSpPr txBox="1"/>
          <p:nvPr/>
        </p:nvSpPr>
        <p:spPr>
          <a:xfrm>
            <a:off x="5326144" y="1564849"/>
            <a:ext cx="6542202" cy="1754326"/>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2.</a:t>
            </a:r>
            <a:r>
              <a:rPr lang="zh-CN" altLang="en-US" sz="3600" dirty="0">
                <a:latin typeface="宋体" panose="02010600030101010101" pitchFamily="2" charset="-122"/>
                <a:ea typeface="宋体" panose="02010600030101010101" pitchFamily="2" charset="-122"/>
              </a:rPr>
              <a:t>楼房管理模块包括：楼宇管理、宿舍管理、入住管理三大部分</a:t>
            </a:r>
          </a:p>
        </p:txBody>
      </p:sp>
      <p:sp>
        <p:nvSpPr>
          <p:cNvPr id="25" name="文本框 24">
            <a:extLst>
              <a:ext uri="{FF2B5EF4-FFF2-40B4-BE49-F238E27FC236}">
                <a16:creationId xmlns:a16="http://schemas.microsoft.com/office/drawing/2014/main" id="{01CD5C7D-4051-3A56-0408-EC24E861060F}"/>
              </a:ext>
            </a:extLst>
          </p:cNvPr>
          <p:cNvSpPr txBox="1"/>
          <p:nvPr/>
        </p:nvSpPr>
        <p:spPr>
          <a:xfrm>
            <a:off x="5326144" y="3391577"/>
            <a:ext cx="6162202" cy="2862322"/>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3.</a:t>
            </a:r>
            <a:r>
              <a:rPr lang="zh-CN" altLang="en-US" sz="3600" dirty="0">
                <a:latin typeface="宋体" panose="02010600030101010101" pitchFamily="2" charset="-122"/>
                <a:ea typeface="宋体" panose="02010600030101010101" pitchFamily="2" charset="-122"/>
              </a:rPr>
              <a:t>查询管理模块包括：根据楼宇名称查询、根据宿舍编号查询、根据姓名查询、根据学号查询、根据宿管编号查询等五大部分；</a:t>
            </a:r>
          </a:p>
        </p:txBody>
      </p:sp>
    </p:spTree>
    <p:extLst>
      <p:ext uri="{BB962C8B-B14F-4D97-AF65-F5344CB8AC3E}">
        <p14:creationId xmlns:p14="http://schemas.microsoft.com/office/powerpoint/2010/main" val="415898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21">
            <a:extLst>
              <a:ext uri="{FF2B5EF4-FFF2-40B4-BE49-F238E27FC236}">
                <a16:creationId xmlns:a16="http://schemas.microsoft.com/office/drawing/2014/main" id="{A817AF22-EBE1-4BC4-8967-9AA0815936BB}"/>
              </a:ext>
            </a:extLst>
          </p:cNvPr>
          <p:cNvSpPr>
            <a:spLocks noChangeArrowheads="1"/>
          </p:cNvSpPr>
          <p:nvPr/>
        </p:nvSpPr>
        <p:spPr bwMode="auto">
          <a:xfrm>
            <a:off x="4036358" y="1609392"/>
            <a:ext cx="671214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dirty="0">
                <a:latin typeface="宋体" panose="02010600030101010101" pitchFamily="2" charset="-122"/>
              </a:rPr>
              <a:t>4.</a:t>
            </a:r>
            <a:r>
              <a:rPr lang="zh-CN" altLang="en-US" sz="3600" dirty="0">
                <a:latin typeface="宋体" panose="02010600030101010101" pitchFamily="2" charset="-122"/>
              </a:rPr>
              <a:t>信息管理模块包括：管理员信息的增删改、学生信息的增删改、宿管信息的增删改三大部分；</a:t>
            </a:r>
          </a:p>
        </p:txBody>
      </p:sp>
      <p:sp>
        <p:nvSpPr>
          <p:cNvPr id="14" name="矩形 13">
            <a:extLst>
              <a:ext uri="{FF2B5EF4-FFF2-40B4-BE49-F238E27FC236}">
                <a16:creationId xmlns:a16="http://schemas.microsoft.com/office/drawing/2014/main" id="{91972BBD-554F-4C7D-A83D-EFF5796FE8B9}"/>
              </a:ext>
            </a:extLst>
          </p:cNvPr>
          <p:cNvSpPr/>
          <p:nvPr/>
        </p:nvSpPr>
        <p:spPr bwMode="auto">
          <a:xfrm>
            <a:off x="578932" y="3958460"/>
            <a:ext cx="2051632" cy="1477110"/>
          </a:xfrm>
          <a:prstGeom prst="rect">
            <a:avLst/>
          </a:prstGeom>
          <a:blipFill>
            <a:blip r:embed="rId2"/>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mn-ea"/>
              <a:sym typeface="+mn-lt"/>
            </a:endParaRPr>
          </a:p>
        </p:txBody>
      </p:sp>
      <p:sp>
        <p:nvSpPr>
          <p:cNvPr id="15" name="矩形 14">
            <a:extLst>
              <a:ext uri="{FF2B5EF4-FFF2-40B4-BE49-F238E27FC236}">
                <a16:creationId xmlns:a16="http://schemas.microsoft.com/office/drawing/2014/main" id="{236143C9-C274-4777-9EFE-BE1128901D2B}"/>
              </a:ext>
            </a:extLst>
          </p:cNvPr>
          <p:cNvSpPr/>
          <p:nvPr/>
        </p:nvSpPr>
        <p:spPr bwMode="auto">
          <a:xfrm>
            <a:off x="575447" y="1748000"/>
            <a:ext cx="2051632" cy="1477110"/>
          </a:xfrm>
          <a:prstGeom prst="rect">
            <a:avLst/>
          </a:prstGeom>
          <a:blipFill>
            <a:blip r:embed="rId3"/>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mn-ea"/>
              <a:sym typeface="+mn-lt"/>
            </a:endParaRPr>
          </a:p>
        </p:txBody>
      </p:sp>
      <p:pic>
        <p:nvPicPr>
          <p:cNvPr id="6" name="图片 5">
            <a:extLst>
              <a:ext uri="{FF2B5EF4-FFF2-40B4-BE49-F238E27FC236}">
                <a16:creationId xmlns:a16="http://schemas.microsoft.com/office/drawing/2014/main" id="{025D0A09-EDF9-0CAE-A3FE-BEC34FF6B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447" y="343430"/>
            <a:ext cx="7620000" cy="4286250"/>
          </a:xfrm>
          <a:prstGeom prst="rect">
            <a:avLst/>
          </a:prstGeom>
        </p:spPr>
      </p:pic>
      <p:sp>
        <p:nvSpPr>
          <p:cNvPr id="7" name="文本框 6">
            <a:extLst>
              <a:ext uri="{FF2B5EF4-FFF2-40B4-BE49-F238E27FC236}">
                <a16:creationId xmlns:a16="http://schemas.microsoft.com/office/drawing/2014/main" id="{B6EA2BCE-712D-95CA-0E31-56D5C4C096AF}"/>
              </a:ext>
            </a:extLst>
          </p:cNvPr>
          <p:cNvSpPr txBox="1"/>
          <p:nvPr/>
        </p:nvSpPr>
        <p:spPr>
          <a:xfrm>
            <a:off x="4124528" y="3881337"/>
            <a:ext cx="6877455" cy="1754326"/>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5.</a:t>
            </a:r>
            <a:r>
              <a:rPr lang="zh-CN" altLang="en-US" sz="3600" dirty="0">
                <a:latin typeface="宋体" panose="02010600030101010101" pitchFamily="2" charset="-122"/>
                <a:ea typeface="宋体" panose="02010600030101010101" pitchFamily="2" charset="-122"/>
              </a:rPr>
              <a:t>文件上传下载模块包括：导入</a:t>
            </a:r>
            <a:r>
              <a:rPr lang="en-US" altLang="zh-CN" sz="3600" dirty="0">
                <a:latin typeface="宋体" panose="02010600030101010101" pitchFamily="2" charset="-122"/>
                <a:ea typeface="宋体" panose="02010600030101010101" pitchFamily="2" charset="-122"/>
              </a:rPr>
              <a:t>Excel</a:t>
            </a:r>
            <a:r>
              <a:rPr lang="zh-CN" altLang="en-US" sz="3600" dirty="0">
                <a:latin typeface="宋体" panose="02010600030101010101" pitchFamily="2" charset="-122"/>
                <a:ea typeface="宋体" panose="02010600030101010101" pitchFamily="2" charset="-122"/>
              </a:rPr>
              <a:t>表格和导出</a:t>
            </a:r>
            <a:r>
              <a:rPr lang="en-US" altLang="zh-CN" sz="3600" dirty="0">
                <a:latin typeface="宋体" panose="02010600030101010101" pitchFamily="2" charset="-122"/>
                <a:ea typeface="宋体" panose="02010600030101010101" pitchFamily="2" charset="-122"/>
              </a:rPr>
              <a:t>Excel</a:t>
            </a:r>
            <a:r>
              <a:rPr lang="zh-CN" altLang="en-US" sz="3600" dirty="0">
                <a:latin typeface="宋体" panose="02010600030101010101" pitchFamily="2" charset="-122"/>
                <a:ea typeface="宋体" panose="02010600030101010101" pitchFamily="2" charset="-122"/>
              </a:rPr>
              <a:t>表格两大部分。</a:t>
            </a:r>
          </a:p>
        </p:txBody>
      </p:sp>
      <p:sp>
        <p:nvSpPr>
          <p:cNvPr id="12" name="文本框 11">
            <a:extLst>
              <a:ext uri="{FF2B5EF4-FFF2-40B4-BE49-F238E27FC236}">
                <a16:creationId xmlns:a16="http://schemas.microsoft.com/office/drawing/2014/main" id="{CB06F66D-402F-10A3-2D2D-52ACF6CB0AF2}"/>
              </a:ext>
            </a:extLst>
          </p:cNvPr>
          <p:cNvSpPr txBox="1"/>
          <p:nvPr/>
        </p:nvSpPr>
        <p:spPr>
          <a:xfrm>
            <a:off x="131975" y="111113"/>
            <a:ext cx="3459637" cy="830997"/>
          </a:xfrm>
          <a:prstGeom prst="rect">
            <a:avLst/>
          </a:prstGeom>
          <a:noFill/>
        </p:spPr>
        <p:txBody>
          <a:bodyPr wrap="square" rtlCol="0">
            <a:spAutoFit/>
          </a:bodyPr>
          <a:lstStyle/>
          <a:p>
            <a:pPr>
              <a:spcBef>
                <a:spcPct val="0"/>
              </a:spcBef>
            </a:pPr>
            <a:r>
              <a:rPr lang="zh-CN" altLang="en-US" sz="4800" dirty="0">
                <a:latin typeface="宋体" panose="02010600030101010101" pitchFamily="2" charset="-122"/>
                <a:ea typeface="宋体" panose="02010600030101010101" pitchFamily="2" charset="-122"/>
              </a:rPr>
              <a:t>模块功能</a:t>
            </a:r>
          </a:p>
        </p:txBody>
      </p:sp>
    </p:spTree>
    <p:extLst>
      <p:ext uri="{BB962C8B-B14F-4D97-AF65-F5344CB8AC3E}">
        <p14:creationId xmlns:p14="http://schemas.microsoft.com/office/powerpoint/2010/main" val="3954145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1">
            <a:extLst>
              <a:ext uri="{FF2B5EF4-FFF2-40B4-BE49-F238E27FC236}">
                <a16:creationId xmlns:a16="http://schemas.microsoft.com/office/drawing/2014/main" id="{DE55D7D5-063D-4220-86F2-40146AD6ECE7}"/>
              </a:ext>
            </a:extLst>
          </p:cNvPr>
          <p:cNvSpPr>
            <a:spLocks noChangeArrowheads="1"/>
          </p:cNvSpPr>
          <p:nvPr/>
        </p:nvSpPr>
        <p:spPr bwMode="auto">
          <a:xfrm>
            <a:off x="575212" y="2178792"/>
            <a:ext cx="582996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8800" dirty="0">
                <a:latin typeface="宋体" panose="02010600030101010101" pitchFamily="2" charset="-122"/>
              </a:rPr>
              <a:t>效果展示</a:t>
            </a:r>
            <a:endParaRPr lang="en-US" altLang="zh-CN" sz="8800" dirty="0">
              <a:latin typeface="宋体" panose="02010600030101010101" pitchFamily="2" charset="-122"/>
            </a:endParaRPr>
          </a:p>
          <a:p>
            <a:pPr lvl="3">
              <a:spcBef>
                <a:spcPct val="0"/>
              </a:spcBef>
              <a:buNone/>
            </a:pPr>
            <a:r>
              <a:rPr lang="zh-CN" altLang="en-US" sz="7600" dirty="0">
                <a:latin typeface="宋体" panose="02010600030101010101" pitchFamily="2" charset="-122"/>
                <a:hlinkClick r:id="rId2"/>
              </a:rPr>
              <a:t>点我</a:t>
            </a:r>
            <a:endParaRPr lang="zh-CN" altLang="en-US" sz="7600" dirty="0">
              <a:latin typeface="宋体" panose="02010600030101010101" pitchFamily="2" charset="-122"/>
            </a:endParaRPr>
          </a:p>
        </p:txBody>
      </p:sp>
    </p:spTree>
    <p:extLst>
      <p:ext uri="{BB962C8B-B14F-4D97-AF65-F5344CB8AC3E}">
        <p14:creationId xmlns:p14="http://schemas.microsoft.com/office/powerpoint/2010/main" val="132979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a:extLst>
              <a:ext uri="{FF2B5EF4-FFF2-40B4-BE49-F238E27FC236}">
                <a16:creationId xmlns:a16="http://schemas.microsoft.com/office/drawing/2014/main" id="{7DA22065-6DCE-4CF3-AD90-6D8A96E14A72}"/>
              </a:ext>
            </a:extLst>
          </p:cNvPr>
          <p:cNvSpPr/>
          <p:nvPr/>
        </p:nvSpPr>
        <p:spPr>
          <a:xfrm>
            <a:off x="3906237" y="2413409"/>
            <a:ext cx="2132012" cy="27035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sz="2400">
              <a:latin typeface="微软雅黑" panose="020B0503020204020204" pitchFamily="34" charset="-122"/>
              <a:ea typeface="微软雅黑" panose="020B0503020204020204" pitchFamily="34" charset="-122"/>
            </a:endParaRPr>
          </a:p>
        </p:txBody>
      </p:sp>
      <p:grpSp>
        <p:nvGrpSpPr>
          <p:cNvPr id="12" name="Group 64">
            <a:extLst>
              <a:ext uri="{FF2B5EF4-FFF2-40B4-BE49-F238E27FC236}">
                <a16:creationId xmlns:a16="http://schemas.microsoft.com/office/drawing/2014/main" id="{8790BA34-AB69-4D17-9D01-E1FA2A68E04D}"/>
              </a:ext>
            </a:extLst>
          </p:cNvPr>
          <p:cNvGrpSpPr>
            <a:grpSpLocks/>
          </p:cNvGrpSpPr>
          <p:nvPr/>
        </p:nvGrpSpPr>
        <p:grpSpPr bwMode="auto">
          <a:xfrm>
            <a:off x="3801106" y="2287996"/>
            <a:ext cx="2301875" cy="3011488"/>
            <a:chOff x="5814064" y="2222232"/>
            <a:chExt cx="1057694" cy="1384435"/>
          </a:xfrm>
        </p:grpSpPr>
        <p:sp>
          <p:nvSpPr>
            <p:cNvPr id="13" name="Freeform 32">
              <a:extLst>
                <a:ext uri="{FF2B5EF4-FFF2-40B4-BE49-F238E27FC236}">
                  <a16:creationId xmlns:a16="http://schemas.microsoft.com/office/drawing/2014/main" id="{F2BDBECD-90A6-41C7-8115-5D5C3625F378}"/>
                </a:ext>
              </a:extLst>
            </p:cNvPr>
            <p:cNvSpPr>
              <a:spLocks/>
            </p:cNvSpPr>
            <p:nvPr/>
          </p:nvSpPr>
          <p:spPr bwMode="auto">
            <a:xfrm>
              <a:off x="5814064" y="2222232"/>
              <a:ext cx="1057694" cy="1384435"/>
            </a:xfrm>
            <a:custGeom>
              <a:avLst/>
              <a:gdLst>
                <a:gd name="T0" fmla="*/ 2147483646 w 296"/>
                <a:gd name="T1" fmla="*/ 2147483646 h 387"/>
                <a:gd name="T2" fmla="*/ 2147483646 w 296"/>
                <a:gd name="T3" fmla="*/ 2147483646 h 387"/>
                <a:gd name="T4" fmla="*/ 2147483646 w 296"/>
                <a:gd name="T5" fmla="*/ 0 h 387"/>
                <a:gd name="T6" fmla="*/ 2147483646 w 296"/>
                <a:gd name="T7" fmla="*/ 0 h 387"/>
                <a:gd name="T8" fmla="*/ 0 w 296"/>
                <a:gd name="T9" fmla="*/ 2147483646 h 387"/>
                <a:gd name="T10" fmla="*/ 0 w 296"/>
                <a:gd name="T11" fmla="*/ 2147483646 h 387"/>
                <a:gd name="T12" fmla="*/ 2147483646 w 296"/>
                <a:gd name="T13" fmla="*/ 2147483646 h 387"/>
                <a:gd name="T14" fmla="*/ 2147483646 w 296"/>
                <a:gd name="T15" fmla="*/ 2147483646 h 387"/>
                <a:gd name="T16" fmla="*/ 2147483646 w 296"/>
                <a:gd name="T17" fmla="*/ 2147483646 h 3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rgbClr val="5E757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4" name="Freeform 33">
              <a:extLst>
                <a:ext uri="{FF2B5EF4-FFF2-40B4-BE49-F238E27FC236}">
                  <a16:creationId xmlns:a16="http://schemas.microsoft.com/office/drawing/2014/main" id="{A1111D2B-E50E-45C9-AD0E-575E35EF7AD4}"/>
                </a:ext>
              </a:extLst>
            </p:cNvPr>
            <p:cNvSpPr>
              <a:spLocks/>
            </p:cNvSpPr>
            <p:nvPr/>
          </p:nvSpPr>
          <p:spPr bwMode="auto">
            <a:xfrm>
              <a:off x="6356385" y="2390654"/>
              <a:ext cx="414321" cy="1054326"/>
            </a:xfrm>
            <a:custGeom>
              <a:avLst/>
              <a:gdLst>
                <a:gd name="T0" fmla="*/ 2147483646 w 123"/>
                <a:gd name="T1" fmla="*/ 2147483646 h 313"/>
                <a:gd name="T2" fmla="*/ 2147483646 w 123"/>
                <a:gd name="T3" fmla="*/ 2147483646 h 313"/>
                <a:gd name="T4" fmla="*/ 2147483646 w 123"/>
                <a:gd name="T5" fmla="*/ 0 h 313"/>
                <a:gd name="T6" fmla="*/ 0 w 123"/>
                <a:gd name="T7" fmla="*/ 0 h 313"/>
                <a:gd name="T8" fmla="*/ 0 w 123"/>
                <a:gd name="T9" fmla="*/ 2147483646 h 313"/>
                <a:gd name="T10" fmla="*/ 2147483646 w 123"/>
                <a:gd name="T11" fmla="*/ 2147483646 h 313"/>
                <a:gd name="T12" fmla="*/ 2147483646 w 123"/>
                <a:gd name="T13" fmla="*/ 2147483646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rgbClr val="748D94"/>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5" name="Rectangle 34">
              <a:extLst>
                <a:ext uri="{FF2B5EF4-FFF2-40B4-BE49-F238E27FC236}">
                  <a16:creationId xmlns:a16="http://schemas.microsoft.com/office/drawing/2014/main" id="{B7EA7810-FDE2-44D8-8631-FDD4D7844502}"/>
                </a:ext>
              </a:extLst>
            </p:cNvPr>
            <p:cNvSpPr>
              <a:spLocks noChangeArrowheads="1"/>
            </p:cNvSpPr>
            <p:nvPr/>
          </p:nvSpPr>
          <p:spPr bwMode="auto">
            <a:xfrm>
              <a:off x="5942065" y="2390654"/>
              <a:ext cx="414321" cy="1054326"/>
            </a:xfrm>
            <a:prstGeom prst="rect">
              <a:avLst/>
            </a:prstGeom>
            <a:solidFill>
              <a:srgbClr val="748D9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en-US" altLang="zh-CN" sz="2400">
                <a:latin typeface="微软雅黑" panose="020B0503020204020204" pitchFamily="34" charset="-122"/>
                <a:ea typeface="微软雅黑" panose="020B0503020204020204" pitchFamily="34" charset="-122"/>
              </a:endParaRPr>
            </a:p>
          </p:txBody>
        </p:sp>
        <p:sp>
          <p:nvSpPr>
            <p:cNvPr id="16" name="Freeform 35">
              <a:extLst>
                <a:ext uri="{FF2B5EF4-FFF2-40B4-BE49-F238E27FC236}">
                  <a16:creationId xmlns:a16="http://schemas.microsoft.com/office/drawing/2014/main" id="{90BD33D6-8917-424F-9AA0-C184C75343A1}"/>
                </a:ext>
              </a:extLst>
            </p:cNvPr>
            <p:cNvSpPr>
              <a:spLocks noEditPoints="1"/>
            </p:cNvSpPr>
            <p:nvPr/>
          </p:nvSpPr>
          <p:spPr bwMode="auto">
            <a:xfrm>
              <a:off x="6006065" y="2525392"/>
              <a:ext cx="158318" cy="784851"/>
            </a:xfrm>
            <a:custGeom>
              <a:avLst/>
              <a:gdLst>
                <a:gd name="T0" fmla="*/ 2147483646 w 44"/>
                <a:gd name="T1" fmla="*/ 0 h 220"/>
                <a:gd name="T2" fmla="*/ 0 w 44"/>
                <a:gd name="T3" fmla="*/ 2147483646 h 220"/>
                <a:gd name="T4" fmla="*/ 2147483646 w 44"/>
                <a:gd name="T5" fmla="*/ 2147483646 h 220"/>
                <a:gd name="T6" fmla="*/ 2147483646 w 44"/>
                <a:gd name="T7" fmla="*/ 2147483646 h 220"/>
                <a:gd name="T8" fmla="*/ 2147483646 w 44"/>
                <a:gd name="T9" fmla="*/ 2147483646 h 220"/>
                <a:gd name="T10" fmla="*/ 2147483646 w 44"/>
                <a:gd name="T11" fmla="*/ 2147483646 h 220"/>
                <a:gd name="T12" fmla="*/ 2147483646 w 44"/>
                <a:gd name="T13" fmla="*/ 2147483646 h 220"/>
                <a:gd name="T14" fmla="*/ 2147483646 w 44"/>
                <a:gd name="T15" fmla="*/ 2147483646 h 220"/>
                <a:gd name="T16" fmla="*/ 2147483646 w 44"/>
                <a:gd name="T17" fmla="*/ 2147483646 h 220"/>
                <a:gd name="T18" fmla="*/ 2147483646 w 44"/>
                <a:gd name="T19" fmla="*/ 2147483646 h 220"/>
                <a:gd name="T20" fmla="*/ 0 w 44"/>
                <a:gd name="T21" fmla="*/ 2147483646 h 220"/>
                <a:gd name="T22" fmla="*/ 2147483646 w 44"/>
                <a:gd name="T23" fmla="*/ 2147483646 h 220"/>
                <a:gd name="T24" fmla="*/ 2147483646 w 44"/>
                <a:gd name="T25" fmla="*/ 2147483646 h 220"/>
                <a:gd name="T26" fmla="*/ 2147483646 w 44"/>
                <a:gd name="T27" fmla="*/ 2147483646 h 220"/>
                <a:gd name="T28" fmla="*/ 2147483646 w 44"/>
                <a:gd name="T29" fmla="*/ 2147483646 h 220"/>
                <a:gd name="T30" fmla="*/ 2147483646 w 44"/>
                <a:gd name="T31" fmla="*/ 2147483646 h 220"/>
                <a:gd name="T32" fmla="*/ 2147483646 w 44"/>
                <a:gd name="T33" fmla="*/ 2147483646 h 220"/>
                <a:gd name="T34" fmla="*/ 2147483646 w 44"/>
                <a:gd name="T35" fmla="*/ 2147483646 h 220"/>
                <a:gd name="T36" fmla="*/ 2147483646 w 44"/>
                <a:gd name="T37" fmla="*/ 2147483646 h 220"/>
                <a:gd name="T38" fmla="*/ 0 w 44"/>
                <a:gd name="T39" fmla="*/ 2147483646 h 220"/>
                <a:gd name="T40" fmla="*/ 2147483646 w 44"/>
                <a:gd name="T41" fmla="*/ 2147483646 h 220"/>
                <a:gd name="T42" fmla="*/ 2147483646 w 44"/>
                <a:gd name="T43" fmla="*/ 2147483646 h 220"/>
                <a:gd name="T44" fmla="*/ 2147483646 w 44"/>
                <a:gd name="T45" fmla="*/ 2147483646 h 220"/>
                <a:gd name="T46" fmla="*/ 2147483646 w 44"/>
                <a:gd name="T47" fmla="*/ 2147483646 h 220"/>
                <a:gd name="T48" fmla="*/ 2147483646 w 44"/>
                <a:gd name="T49" fmla="*/ 2147483646 h 220"/>
                <a:gd name="T50" fmla="*/ 2147483646 w 44"/>
                <a:gd name="T51" fmla="*/ 2147483646 h 220"/>
                <a:gd name="T52" fmla="*/ 2147483646 w 44"/>
                <a:gd name="T53" fmla="*/ 2147483646 h 220"/>
                <a:gd name="T54" fmla="*/ 2147483646 w 44"/>
                <a:gd name="T55" fmla="*/ 2147483646 h 220"/>
                <a:gd name="T56" fmla="*/ 0 w 44"/>
                <a:gd name="T57" fmla="*/ 2147483646 h 220"/>
                <a:gd name="T58" fmla="*/ 2147483646 w 44"/>
                <a:gd name="T59" fmla="*/ 2147483646 h 220"/>
                <a:gd name="T60" fmla="*/ 2147483646 w 44"/>
                <a:gd name="T61" fmla="*/ 2147483646 h 220"/>
                <a:gd name="T62" fmla="*/ 2147483646 w 44"/>
                <a:gd name="T63" fmla="*/ 2147483646 h 220"/>
                <a:gd name="T64" fmla="*/ 2147483646 w 44"/>
                <a:gd name="T65" fmla="*/ 2147483646 h 220"/>
                <a:gd name="T66" fmla="*/ 2147483646 w 44"/>
                <a:gd name="T67" fmla="*/ 2147483646 h 220"/>
                <a:gd name="T68" fmla="*/ 2147483646 w 44"/>
                <a:gd name="T69" fmla="*/ 2147483646 h 220"/>
                <a:gd name="T70" fmla="*/ 2147483646 w 44"/>
                <a:gd name="T71" fmla="*/ 2147483646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7" name="Freeform 36">
              <a:extLst>
                <a:ext uri="{FF2B5EF4-FFF2-40B4-BE49-F238E27FC236}">
                  <a16:creationId xmlns:a16="http://schemas.microsoft.com/office/drawing/2014/main" id="{A063EC4D-39EE-4B74-B54F-EF79F0643BEC}"/>
                </a:ext>
              </a:extLst>
            </p:cNvPr>
            <p:cNvSpPr>
              <a:spLocks noEditPoints="1"/>
            </p:cNvSpPr>
            <p:nvPr/>
          </p:nvSpPr>
          <p:spPr bwMode="auto">
            <a:xfrm>
              <a:off x="6225015" y="2663500"/>
              <a:ext cx="454742" cy="640005"/>
            </a:xfrm>
            <a:custGeom>
              <a:avLst/>
              <a:gdLst>
                <a:gd name="T0" fmla="*/ 2147483646 w 135"/>
                <a:gd name="T1" fmla="*/ 0 h 190"/>
                <a:gd name="T2" fmla="*/ 2147483646 w 135"/>
                <a:gd name="T3" fmla="*/ 2147483646 h 190"/>
                <a:gd name="T4" fmla="*/ 0 w 135"/>
                <a:gd name="T5" fmla="*/ 2147483646 h 190"/>
                <a:gd name="T6" fmla="*/ 0 w 135"/>
                <a:gd name="T7" fmla="*/ 0 h 190"/>
                <a:gd name="T8" fmla="*/ 2147483646 w 135"/>
                <a:gd name="T9" fmla="*/ 0 h 190"/>
                <a:gd name="T10" fmla="*/ 0 w 135"/>
                <a:gd name="T11" fmla="*/ 2147483646 h 190"/>
                <a:gd name="T12" fmla="*/ 2147483646 w 135"/>
                <a:gd name="T13" fmla="*/ 2147483646 h 190"/>
                <a:gd name="T14" fmla="*/ 2147483646 w 135"/>
                <a:gd name="T15" fmla="*/ 2147483646 h 190"/>
                <a:gd name="T16" fmla="*/ 0 w 135"/>
                <a:gd name="T17" fmla="*/ 2147483646 h 190"/>
                <a:gd name="T18" fmla="*/ 0 w 135"/>
                <a:gd name="T19" fmla="*/ 2147483646 h 190"/>
                <a:gd name="T20" fmla="*/ 0 w 135"/>
                <a:gd name="T21" fmla="*/ 2147483646 h 190"/>
                <a:gd name="T22" fmla="*/ 2147483646 w 135"/>
                <a:gd name="T23" fmla="*/ 2147483646 h 190"/>
                <a:gd name="T24" fmla="*/ 2147483646 w 135"/>
                <a:gd name="T25" fmla="*/ 2147483646 h 190"/>
                <a:gd name="T26" fmla="*/ 0 w 135"/>
                <a:gd name="T27" fmla="*/ 2147483646 h 190"/>
                <a:gd name="T28" fmla="*/ 0 w 135"/>
                <a:gd name="T29" fmla="*/ 2147483646 h 190"/>
                <a:gd name="T30" fmla="*/ 0 w 135"/>
                <a:gd name="T31" fmla="*/ 2147483646 h 190"/>
                <a:gd name="T32" fmla="*/ 2147483646 w 135"/>
                <a:gd name="T33" fmla="*/ 2147483646 h 190"/>
                <a:gd name="T34" fmla="*/ 2147483646 w 135"/>
                <a:gd name="T35" fmla="*/ 2147483646 h 190"/>
                <a:gd name="T36" fmla="*/ 0 w 135"/>
                <a:gd name="T37" fmla="*/ 2147483646 h 190"/>
                <a:gd name="T38" fmla="*/ 0 w 135"/>
                <a:gd name="T39" fmla="*/ 2147483646 h 1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8" name="Freeform 37">
              <a:extLst>
                <a:ext uri="{FF2B5EF4-FFF2-40B4-BE49-F238E27FC236}">
                  <a16:creationId xmlns:a16="http://schemas.microsoft.com/office/drawing/2014/main" id="{840DDA2C-FE33-4D48-973E-97986129F851}"/>
                </a:ext>
              </a:extLst>
            </p:cNvPr>
            <p:cNvSpPr>
              <a:spLocks/>
            </p:cNvSpPr>
            <p:nvPr/>
          </p:nvSpPr>
          <p:spPr bwMode="auto">
            <a:xfrm>
              <a:off x="6544967" y="3219142"/>
              <a:ext cx="222480" cy="225509"/>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bg1">
                <a:lumMod val="95000"/>
              </a:schemeClr>
            </a:solidFill>
            <a:ln>
              <a:noFill/>
            </a:ln>
          </p:spPr>
          <p:txBody>
            <a:bodyPr lIns="121920" tIns="60960" rIns="121920" bIns="60960"/>
            <a:lstStyle/>
            <a:p>
              <a:pPr>
                <a:defRPr/>
              </a:pPr>
              <a:endParaRPr lang="en-US" sz="2400">
                <a:latin typeface="微软雅黑" panose="020B0503020204020204" pitchFamily="34" charset="-122"/>
                <a:ea typeface="微软雅黑" panose="020B0503020204020204" pitchFamily="34" charset="-122"/>
              </a:endParaRPr>
            </a:p>
          </p:txBody>
        </p:sp>
      </p:grpSp>
      <p:grpSp>
        <p:nvGrpSpPr>
          <p:cNvPr id="19" name="Group 22">
            <a:extLst>
              <a:ext uri="{FF2B5EF4-FFF2-40B4-BE49-F238E27FC236}">
                <a16:creationId xmlns:a16="http://schemas.microsoft.com/office/drawing/2014/main" id="{EDA8065B-E24F-4CC9-98C0-EE64D686C2E5}"/>
              </a:ext>
            </a:extLst>
          </p:cNvPr>
          <p:cNvGrpSpPr>
            <a:grpSpLocks/>
          </p:cNvGrpSpPr>
          <p:nvPr/>
        </p:nvGrpSpPr>
        <p:grpSpPr bwMode="auto">
          <a:xfrm flipH="1" flipV="1">
            <a:off x="6338771" y="1653241"/>
            <a:ext cx="998537" cy="855662"/>
            <a:chOff x="1985980" y="2906793"/>
            <a:chExt cx="999502" cy="854537"/>
          </a:xfrm>
        </p:grpSpPr>
        <p:sp>
          <p:nvSpPr>
            <p:cNvPr id="20" name="Shape 147">
              <a:extLst>
                <a:ext uri="{FF2B5EF4-FFF2-40B4-BE49-F238E27FC236}">
                  <a16:creationId xmlns:a16="http://schemas.microsoft.com/office/drawing/2014/main" id="{A24AE657-044F-44AF-B261-6031EDDC2168}"/>
                </a:ext>
              </a:extLst>
            </p:cNvPr>
            <p:cNvSpPr>
              <a:spLocks/>
            </p:cNvSpPr>
            <p:nvPr/>
          </p:nvSpPr>
          <p:spPr bwMode="auto">
            <a:xfrm rot="-5400000">
              <a:off x="2485716" y="2974323"/>
              <a:ext cx="567296" cy="432236"/>
            </a:xfrm>
            <a:custGeom>
              <a:avLst/>
              <a:gdLst>
                <a:gd name="T0" fmla="*/ 2147483646 w 14600"/>
                <a:gd name="T1" fmla="*/ 2147483646 h 23171"/>
                <a:gd name="T2" fmla="*/ 2147483646 w 14600"/>
                <a:gd name="T3" fmla="*/ 2147483646 h 23171"/>
                <a:gd name="T4" fmla="*/ 2147483646 w 14600"/>
                <a:gd name="T5" fmla="*/ 2147483646 h 23171"/>
                <a:gd name="T6" fmla="*/ 2147483646 w 14600"/>
                <a:gd name="T7" fmla="*/ 2147483646 h 23171"/>
                <a:gd name="T8" fmla="*/ 0 w 14600"/>
                <a:gd name="T9" fmla="*/ 0 h 23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noFill/>
            <a:ln w="6350" cmpd="sng">
              <a:solidFill>
                <a:srgbClr val="5E757B"/>
              </a:solidFill>
              <a:prstDash val="dash"/>
              <a:miter lim="400000"/>
              <a:headEnd/>
              <a:tailEnd/>
            </a:ln>
            <a:extLst>
              <a:ext uri="{909E8E84-426E-40DD-AFC4-6F175D3DCCD1}">
                <a14:hiddenFill xmlns:a14="http://schemas.microsoft.com/office/drawing/2010/main">
                  <a:solidFill>
                    <a:srgbClr val="FFFFFF"/>
                  </a:solidFill>
                </a14:hiddenFill>
              </a:ext>
            </a:extLst>
          </p:spPr>
          <p:txBody>
            <a:bodyPr lIns="67733" tIns="67733" rIns="67733" bIns="67733" anchor="ctr"/>
            <a:lstStyle/>
            <a:p>
              <a:endParaRPr lang="zh-CN" altLang="en-US"/>
            </a:p>
          </p:txBody>
        </p:sp>
        <p:sp>
          <p:nvSpPr>
            <p:cNvPr id="21" name="Shape 147">
              <a:extLst>
                <a:ext uri="{FF2B5EF4-FFF2-40B4-BE49-F238E27FC236}">
                  <a16:creationId xmlns:a16="http://schemas.microsoft.com/office/drawing/2014/main" id="{10C792F8-5A3A-4976-989E-0D77E331B6C6}"/>
                </a:ext>
              </a:extLst>
            </p:cNvPr>
            <p:cNvSpPr>
              <a:spLocks/>
            </p:cNvSpPr>
            <p:nvPr/>
          </p:nvSpPr>
          <p:spPr bwMode="auto">
            <a:xfrm rot="10800000" flipH="1">
              <a:off x="1987241" y="3469623"/>
              <a:ext cx="567296" cy="244911"/>
            </a:xfrm>
            <a:custGeom>
              <a:avLst/>
              <a:gdLst>
                <a:gd name="T0" fmla="*/ 2147483646 w 14600"/>
                <a:gd name="T1" fmla="*/ 2147483646 h 13129"/>
                <a:gd name="T2" fmla="*/ 2147483646 w 14600"/>
                <a:gd name="T3" fmla="*/ 2147483646 h 13129"/>
                <a:gd name="T4" fmla="*/ 2147483646 w 14600"/>
                <a:gd name="T5" fmla="*/ 2147483646 h 13129"/>
                <a:gd name="T6" fmla="*/ 2147483646 w 14600"/>
                <a:gd name="T7" fmla="*/ 2147483646 h 13129"/>
                <a:gd name="T8" fmla="*/ 0 w 14600"/>
                <a:gd name="T9" fmla="*/ 0 h 13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noFill/>
            <a:ln w="6350" cmpd="sng">
              <a:solidFill>
                <a:srgbClr val="5E757B"/>
              </a:solidFill>
              <a:prstDash val="dash"/>
              <a:miter lim="400000"/>
              <a:headEnd/>
              <a:tailEnd/>
            </a:ln>
            <a:extLst>
              <a:ext uri="{909E8E84-426E-40DD-AFC4-6F175D3DCCD1}">
                <a14:hiddenFill xmlns:a14="http://schemas.microsoft.com/office/drawing/2010/main">
                  <a:solidFill>
                    <a:srgbClr val="FFFFFF"/>
                  </a:solidFill>
                </a14:hiddenFill>
              </a:ext>
            </a:extLst>
          </p:spPr>
          <p:txBody>
            <a:bodyPr lIns="67733" tIns="67733" rIns="67733" bIns="67733" anchor="ctr"/>
            <a:lstStyle/>
            <a:p>
              <a:endParaRPr lang="zh-CN" altLang="en-US"/>
            </a:p>
          </p:txBody>
        </p:sp>
        <p:sp>
          <p:nvSpPr>
            <p:cNvPr id="22" name="Oval 25">
              <a:extLst>
                <a:ext uri="{FF2B5EF4-FFF2-40B4-BE49-F238E27FC236}">
                  <a16:creationId xmlns:a16="http://schemas.microsoft.com/office/drawing/2014/main" id="{545FDE5A-F156-4868-9881-12FD75FEBF29}"/>
                </a:ext>
              </a:extLst>
            </p:cNvPr>
            <p:cNvSpPr/>
            <p:nvPr/>
          </p:nvSpPr>
          <p:spPr>
            <a:xfrm>
              <a:off x="1985980" y="3666205"/>
              <a:ext cx="95342" cy="95125"/>
            </a:xfrm>
            <a:prstGeom prst="ellipse">
              <a:avLst/>
            </a:prstGeom>
            <a:solidFill>
              <a:schemeClr val="bg1"/>
            </a:solidFill>
            <a:ln w="6350" cmpd="sng">
              <a:solidFill>
                <a:srgbClr val="5E757B"/>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2800">
                <a:latin typeface="微软雅黑" panose="020B0503020204020204" pitchFamily="34" charset="-122"/>
                <a:ea typeface="微软雅黑" panose="020B0503020204020204" pitchFamily="34" charset="-122"/>
              </a:endParaRPr>
            </a:p>
          </p:txBody>
        </p:sp>
      </p:grpSp>
      <p:grpSp>
        <p:nvGrpSpPr>
          <p:cNvPr id="23" name="Group 26">
            <a:extLst>
              <a:ext uri="{FF2B5EF4-FFF2-40B4-BE49-F238E27FC236}">
                <a16:creationId xmlns:a16="http://schemas.microsoft.com/office/drawing/2014/main" id="{8BF062AB-A2A6-4927-BB7D-18FAF8656E34}"/>
              </a:ext>
            </a:extLst>
          </p:cNvPr>
          <p:cNvGrpSpPr>
            <a:grpSpLocks/>
          </p:cNvGrpSpPr>
          <p:nvPr/>
        </p:nvGrpSpPr>
        <p:grpSpPr bwMode="auto">
          <a:xfrm flipH="1">
            <a:off x="6388883" y="4777721"/>
            <a:ext cx="1000125" cy="854075"/>
            <a:chOff x="1985980" y="2906793"/>
            <a:chExt cx="999502" cy="854537"/>
          </a:xfrm>
        </p:grpSpPr>
        <p:sp>
          <p:nvSpPr>
            <p:cNvPr id="24" name="Shape 147">
              <a:extLst>
                <a:ext uri="{FF2B5EF4-FFF2-40B4-BE49-F238E27FC236}">
                  <a16:creationId xmlns:a16="http://schemas.microsoft.com/office/drawing/2014/main" id="{950EEE5B-424F-4D38-9916-4A3E429F66B0}"/>
                </a:ext>
              </a:extLst>
            </p:cNvPr>
            <p:cNvSpPr>
              <a:spLocks/>
            </p:cNvSpPr>
            <p:nvPr/>
          </p:nvSpPr>
          <p:spPr bwMode="auto">
            <a:xfrm rot="-5400000">
              <a:off x="2485716" y="2974323"/>
              <a:ext cx="567296" cy="432236"/>
            </a:xfrm>
            <a:custGeom>
              <a:avLst/>
              <a:gdLst>
                <a:gd name="T0" fmla="*/ 2147483646 w 14600"/>
                <a:gd name="T1" fmla="*/ 2147483646 h 23171"/>
                <a:gd name="T2" fmla="*/ 2147483646 w 14600"/>
                <a:gd name="T3" fmla="*/ 2147483646 h 23171"/>
                <a:gd name="T4" fmla="*/ 2147483646 w 14600"/>
                <a:gd name="T5" fmla="*/ 2147483646 h 23171"/>
                <a:gd name="T6" fmla="*/ 2147483646 w 14600"/>
                <a:gd name="T7" fmla="*/ 2147483646 h 23171"/>
                <a:gd name="T8" fmla="*/ 0 w 14600"/>
                <a:gd name="T9" fmla="*/ 0 h 23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noFill/>
            <a:ln w="6350" cmpd="sng">
              <a:solidFill>
                <a:srgbClr val="5E757B"/>
              </a:solidFill>
              <a:prstDash val="dash"/>
              <a:miter lim="400000"/>
              <a:headEnd/>
              <a:tailEnd/>
            </a:ln>
            <a:extLst>
              <a:ext uri="{909E8E84-426E-40DD-AFC4-6F175D3DCCD1}">
                <a14:hiddenFill xmlns:a14="http://schemas.microsoft.com/office/drawing/2010/main">
                  <a:solidFill>
                    <a:srgbClr val="FFFFFF"/>
                  </a:solidFill>
                </a14:hiddenFill>
              </a:ext>
            </a:extLst>
          </p:spPr>
          <p:txBody>
            <a:bodyPr lIns="67733" tIns="67733" rIns="67733" bIns="67733" anchor="ctr"/>
            <a:lstStyle/>
            <a:p>
              <a:endParaRPr lang="zh-CN" altLang="en-US"/>
            </a:p>
          </p:txBody>
        </p:sp>
        <p:sp>
          <p:nvSpPr>
            <p:cNvPr id="25" name="Shape 147">
              <a:extLst>
                <a:ext uri="{FF2B5EF4-FFF2-40B4-BE49-F238E27FC236}">
                  <a16:creationId xmlns:a16="http://schemas.microsoft.com/office/drawing/2014/main" id="{E51F33C0-18E3-49FB-85EC-14457EC1436A}"/>
                </a:ext>
              </a:extLst>
            </p:cNvPr>
            <p:cNvSpPr>
              <a:spLocks/>
            </p:cNvSpPr>
            <p:nvPr/>
          </p:nvSpPr>
          <p:spPr bwMode="auto">
            <a:xfrm rot="10800000" flipH="1">
              <a:off x="1987241" y="3469623"/>
              <a:ext cx="567296" cy="244911"/>
            </a:xfrm>
            <a:custGeom>
              <a:avLst/>
              <a:gdLst>
                <a:gd name="T0" fmla="*/ 2147483646 w 14600"/>
                <a:gd name="T1" fmla="*/ 2147483646 h 13129"/>
                <a:gd name="T2" fmla="*/ 2147483646 w 14600"/>
                <a:gd name="T3" fmla="*/ 2147483646 h 13129"/>
                <a:gd name="T4" fmla="*/ 2147483646 w 14600"/>
                <a:gd name="T5" fmla="*/ 2147483646 h 13129"/>
                <a:gd name="T6" fmla="*/ 2147483646 w 14600"/>
                <a:gd name="T7" fmla="*/ 2147483646 h 13129"/>
                <a:gd name="T8" fmla="*/ 0 w 14600"/>
                <a:gd name="T9" fmla="*/ 0 h 13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noFill/>
            <a:ln w="6350" cmpd="sng">
              <a:solidFill>
                <a:srgbClr val="5E757B"/>
              </a:solidFill>
              <a:prstDash val="dash"/>
              <a:miter lim="400000"/>
              <a:headEnd/>
              <a:tailEnd/>
            </a:ln>
            <a:extLst>
              <a:ext uri="{909E8E84-426E-40DD-AFC4-6F175D3DCCD1}">
                <a14:hiddenFill xmlns:a14="http://schemas.microsoft.com/office/drawing/2010/main">
                  <a:solidFill>
                    <a:srgbClr val="FFFFFF"/>
                  </a:solidFill>
                </a14:hiddenFill>
              </a:ext>
            </a:extLst>
          </p:spPr>
          <p:txBody>
            <a:bodyPr lIns="67733" tIns="67733" rIns="67733" bIns="67733" anchor="ctr"/>
            <a:lstStyle/>
            <a:p>
              <a:endParaRPr lang="zh-CN" altLang="en-US"/>
            </a:p>
          </p:txBody>
        </p:sp>
        <p:sp>
          <p:nvSpPr>
            <p:cNvPr id="26" name="Oval 29">
              <a:extLst>
                <a:ext uri="{FF2B5EF4-FFF2-40B4-BE49-F238E27FC236}">
                  <a16:creationId xmlns:a16="http://schemas.microsoft.com/office/drawing/2014/main" id="{4A2B72DC-5611-4CB6-BF4A-44D3EC56A64B}"/>
                </a:ext>
              </a:extLst>
            </p:cNvPr>
            <p:cNvSpPr/>
            <p:nvPr/>
          </p:nvSpPr>
          <p:spPr>
            <a:xfrm>
              <a:off x="1985980" y="3666028"/>
              <a:ext cx="95191" cy="95302"/>
            </a:xfrm>
            <a:prstGeom prst="ellipse">
              <a:avLst/>
            </a:prstGeom>
            <a:solidFill>
              <a:schemeClr val="bg1"/>
            </a:solidFill>
            <a:ln w="6350" cmpd="sng">
              <a:solidFill>
                <a:srgbClr val="5E757B"/>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2800">
                <a:latin typeface="微软雅黑" panose="020B0503020204020204" pitchFamily="34" charset="-122"/>
                <a:ea typeface="微软雅黑" panose="020B0503020204020204" pitchFamily="34" charset="-122"/>
              </a:endParaRPr>
            </a:p>
          </p:txBody>
        </p:sp>
      </p:grpSp>
      <p:grpSp>
        <p:nvGrpSpPr>
          <p:cNvPr id="27" name="Group 30">
            <a:extLst>
              <a:ext uri="{FF2B5EF4-FFF2-40B4-BE49-F238E27FC236}">
                <a16:creationId xmlns:a16="http://schemas.microsoft.com/office/drawing/2014/main" id="{68916323-7E8B-41B7-AFD0-63FBEB474120}"/>
              </a:ext>
            </a:extLst>
          </p:cNvPr>
          <p:cNvGrpSpPr>
            <a:grpSpLocks/>
          </p:cNvGrpSpPr>
          <p:nvPr/>
        </p:nvGrpSpPr>
        <p:grpSpPr bwMode="auto">
          <a:xfrm flipH="1">
            <a:off x="6673249" y="3488146"/>
            <a:ext cx="1009650" cy="93663"/>
            <a:chOff x="3647186" y="3784583"/>
            <a:chExt cx="1009075" cy="94940"/>
          </a:xfrm>
        </p:grpSpPr>
        <p:cxnSp>
          <p:nvCxnSpPr>
            <p:cNvPr id="28" name="Straight Connector 31">
              <a:extLst>
                <a:ext uri="{FF2B5EF4-FFF2-40B4-BE49-F238E27FC236}">
                  <a16:creationId xmlns:a16="http://schemas.microsoft.com/office/drawing/2014/main" id="{133F1AC1-004A-4E6A-B9BF-27CCDA29B5F8}"/>
                </a:ext>
              </a:extLst>
            </p:cNvPr>
            <p:cNvCxnSpPr/>
            <p:nvPr/>
          </p:nvCxnSpPr>
          <p:spPr>
            <a:xfrm flipH="1">
              <a:off x="3647186" y="3834467"/>
              <a:ext cx="1009075" cy="0"/>
            </a:xfrm>
            <a:prstGeom prst="line">
              <a:avLst/>
            </a:prstGeom>
            <a:ln w="6350" cmpd="sng">
              <a:solidFill>
                <a:srgbClr val="5E757B"/>
              </a:solidFill>
              <a:prstDash val="dash"/>
            </a:ln>
            <a:effectLst/>
          </p:spPr>
          <p:style>
            <a:lnRef idx="2">
              <a:schemeClr val="accent1"/>
            </a:lnRef>
            <a:fillRef idx="0">
              <a:schemeClr val="accent1"/>
            </a:fillRef>
            <a:effectRef idx="1">
              <a:schemeClr val="accent1"/>
            </a:effectRef>
            <a:fontRef idx="minor">
              <a:schemeClr val="tx1"/>
            </a:fontRef>
          </p:style>
        </p:cxnSp>
        <p:sp>
          <p:nvSpPr>
            <p:cNvPr id="29" name="Oval 32">
              <a:extLst>
                <a:ext uri="{FF2B5EF4-FFF2-40B4-BE49-F238E27FC236}">
                  <a16:creationId xmlns:a16="http://schemas.microsoft.com/office/drawing/2014/main" id="{76D42D8D-2716-4D8B-8573-7B53AE9809D6}"/>
                </a:ext>
              </a:extLst>
            </p:cNvPr>
            <p:cNvSpPr/>
            <p:nvPr/>
          </p:nvSpPr>
          <p:spPr>
            <a:xfrm>
              <a:off x="3653532" y="3784583"/>
              <a:ext cx="95196" cy="94940"/>
            </a:xfrm>
            <a:prstGeom prst="ellipse">
              <a:avLst/>
            </a:prstGeom>
            <a:solidFill>
              <a:schemeClr val="bg1"/>
            </a:solidFill>
            <a:ln w="6350" cmpd="sng">
              <a:solidFill>
                <a:srgbClr val="5E757B"/>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2800">
                <a:latin typeface="微软雅黑" panose="020B0503020204020204" pitchFamily="34" charset="-122"/>
                <a:ea typeface="微软雅黑" panose="020B0503020204020204" pitchFamily="34" charset="-122"/>
              </a:endParaRPr>
            </a:p>
          </p:txBody>
        </p:sp>
      </p:grpSp>
      <p:pic>
        <p:nvPicPr>
          <p:cNvPr id="31" name="图片 30">
            <a:extLst>
              <a:ext uri="{FF2B5EF4-FFF2-40B4-BE49-F238E27FC236}">
                <a16:creationId xmlns:a16="http://schemas.microsoft.com/office/drawing/2014/main" id="{56B2D469-7567-9DB6-E314-00E4C78E2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36" y="328667"/>
            <a:ext cx="7620000" cy="4286250"/>
          </a:xfrm>
          <a:prstGeom prst="rect">
            <a:avLst/>
          </a:prstGeom>
        </p:spPr>
      </p:pic>
      <p:sp>
        <p:nvSpPr>
          <p:cNvPr id="30" name="文本框 29">
            <a:extLst>
              <a:ext uri="{FF2B5EF4-FFF2-40B4-BE49-F238E27FC236}">
                <a16:creationId xmlns:a16="http://schemas.microsoft.com/office/drawing/2014/main" id="{BA86A544-33B0-5A53-0D59-51BF2F67A22E}"/>
              </a:ext>
            </a:extLst>
          </p:cNvPr>
          <p:cNvSpPr txBox="1"/>
          <p:nvPr/>
        </p:nvSpPr>
        <p:spPr>
          <a:xfrm>
            <a:off x="7676549" y="398834"/>
            <a:ext cx="4414932" cy="2515432"/>
          </a:xfrm>
          <a:prstGeom prst="rect">
            <a:avLst/>
          </a:prstGeom>
          <a:noFill/>
        </p:spPr>
        <p:txBody>
          <a:bodyPr wrap="square" rtlCol="0">
            <a:spAutoFit/>
          </a:bodyPr>
          <a:lstStyle/>
          <a:p>
            <a:pPr indent="182880">
              <a:lnSpc>
                <a:spcPct val="110000"/>
              </a:lnSpc>
            </a:pPr>
            <a:r>
              <a:rPr lang="en-US" altLang="zh-CN" sz="1800" dirty="0"/>
              <a:t>1.</a:t>
            </a:r>
            <a:r>
              <a:rPr lang="zh-CN" altLang="en-US" sz="1800" dirty="0"/>
              <a:t>可扩展性  </a:t>
            </a:r>
          </a:p>
          <a:p>
            <a:pPr indent="182880">
              <a:lnSpc>
                <a:spcPct val="110000"/>
              </a:lnSpc>
            </a:pPr>
            <a:r>
              <a:rPr lang="en-US" altLang="zh-CN" sz="1800" dirty="0"/>
              <a:t>	</a:t>
            </a:r>
            <a:r>
              <a:rPr lang="zh-CN" altLang="en-US" sz="1800" dirty="0"/>
              <a:t>随着系统应用的普及和推广，系统功能的扩展将是不可避免的，因此，提高系统的可扩展性、可维护性是提高整个系统性能的必然要求。  本系统采用模块化的设计思想，在结构上具有良好的可伸缩性，使用者可根据实际业务需要扩展模块。   </a:t>
            </a:r>
            <a:endParaRPr lang="zh-CN" altLang="en-US" dirty="0"/>
          </a:p>
        </p:txBody>
      </p:sp>
      <p:sp>
        <p:nvSpPr>
          <p:cNvPr id="32" name="文本框 31">
            <a:extLst>
              <a:ext uri="{FF2B5EF4-FFF2-40B4-BE49-F238E27FC236}">
                <a16:creationId xmlns:a16="http://schemas.microsoft.com/office/drawing/2014/main" id="{544454D5-EB30-6934-BA74-B2222EEFD9DD}"/>
              </a:ext>
            </a:extLst>
          </p:cNvPr>
          <p:cNvSpPr txBox="1"/>
          <p:nvPr/>
        </p:nvSpPr>
        <p:spPr>
          <a:xfrm>
            <a:off x="532262" y="104141"/>
            <a:ext cx="2397754" cy="830997"/>
          </a:xfrm>
          <a:prstGeom prst="rect">
            <a:avLst/>
          </a:prstGeom>
          <a:noFill/>
        </p:spPr>
        <p:txBody>
          <a:bodyPr wrap="square" rtlCol="0">
            <a:spAutoFit/>
          </a:bodyPr>
          <a:lstStyle/>
          <a:p>
            <a:r>
              <a:rPr lang="zh-CN" altLang="en-US" sz="4800" dirty="0">
                <a:latin typeface="宋体" panose="02010600030101010101" pitchFamily="2" charset="-122"/>
                <a:ea typeface="宋体" panose="02010600030101010101" pitchFamily="2" charset="-122"/>
              </a:rPr>
              <a:t>优点</a:t>
            </a:r>
          </a:p>
        </p:txBody>
      </p:sp>
      <p:sp>
        <p:nvSpPr>
          <p:cNvPr id="33" name="文本框 32">
            <a:extLst>
              <a:ext uri="{FF2B5EF4-FFF2-40B4-BE49-F238E27FC236}">
                <a16:creationId xmlns:a16="http://schemas.microsoft.com/office/drawing/2014/main" id="{F87C581E-88AB-29F5-2DC1-61D9300B398B}"/>
              </a:ext>
            </a:extLst>
          </p:cNvPr>
          <p:cNvSpPr txBox="1"/>
          <p:nvPr/>
        </p:nvSpPr>
        <p:spPr>
          <a:xfrm>
            <a:off x="7830736" y="3023894"/>
            <a:ext cx="3930977" cy="1296637"/>
          </a:xfrm>
          <a:prstGeom prst="rect">
            <a:avLst/>
          </a:prstGeom>
          <a:noFill/>
        </p:spPr>
        <p:txBody>
          <a:bodyPr wrap="square" rtlCol="0">
            <a:spAutoFit/>
          </a:bodyPr>
          <a:lstStyle/>
          <a:p>
            <a:pPr algn="l">
              <a:lnSpc>
                <a:spcPct val="110000"/>
              </a:lnSpc>
            </a:pPr>
            <a:r>
              <a:rPr lang="en-US" altLang="zh-CN" sz="1800" dirty="0"/>
              <a:t>2.</a:t>
            </a:r>
            <a:r>
              <a:rPr lang="zh-CN" altLang="en-US" sz="1800" dirty="0"/>
              <a:t>易维护性  </a:t>
            </a:r>
          </a:p>
          <a:p>
            <a:pPr algn="l">
              <a:lnSpc>
                <a:spcPct val="110000"/>
              </a:lnSpc>
            </a:pPr>
            <a:r>
              <a:rPr lang="zh-CN" altLang="en-US" sz="1800" dirty="0"/>
              <a:t>本系统采用多层架构设计，使系统结构更清楚，分工更明确，有利于后期的维护。 </a:t>
            </a:r>
          </a:p>
        </p:txBody>
      </p:sp>
      <p:sp>
        <p:nvSpPr>
          <p:cNvPr id="34" name="文本框 33">
            <a:extLst>
              <a:ext uri="{FF2B5EF4-FFF2-40B4-BE49-F238E27FC236}">
                <a16:creationId xmlns:a16="http://schemas.microsoft.com/office/drawing/2014/main" id="{260F5489-BAD8-581C-BD18-445B563F2F94}"/>
              </a:ext>
            </a:extLst>
          </p:cNvPr>
          <p:cNvSpPr txBox="1"/>
          <p:nvPr/>
        </p:nvSpPr>
        <p:spPr>
          <a:xfrm>
            <a:off x="7830736" y="4777721"/>
            <a:ext cx="4094171" cy="2031325"/>
          </a:xfrm>
          <a:prstGeom prst="rect">
            <a:avLst/>
          </a:prstGeom>
          <a:noFill/>
        </p:spPr>
        <p:txBody>
          <a:bodyPr wrap="square" rtlCol="0">
            <a:spAutoFit/>
          </a:bodyPr>
          <a:lstStyle/>
          <a:p>
            <a:r>
              <a:rPr lang="en-US" altLang="zh-CN" dirty="0"/>
              <a:t>3.</a:t>
            </a:r>
            <a:r>
              <a:rPr lang="zh-CN" altLang="en-US" dirty="0"/>
              <a:t>实用性</a:t>
            </a:r>
            <a:endParaRPr lang="en-US" altLang="zh-CN" dirty="0"/>
          </a:p>
          <a:p>
            <a:r>
              <a:rPr lang="en-US" altLang="zh-CN" dirty="0"/>
              <a:t>	</a:t>
            </a:r>
            <a:r>
              <a:rPr lang="zh-CN" altLang="en-US" dirty="0"/>
              <a:t>本系统是在对各种类型的宿舍进行详细的调查之后实现的，实现的各项功能应该十分贴合现代化宿舍的需求，具有很强的实用性。  完全控制式的页面布局，使得信息录入工作更简便。   </a:t>
            </a:r>
          </a:p>
          <a:p>
            <a:endParaRPr lang="zh-CN" altLang="en-US" dirty="0"/>
          </a:p>
        </p:txBody>
      </p:sp>
    </p:spTree>
    <p:extLst>
      <p:ext uri="{BB962C8B-B14F-4D97-AF65-F5344CB8AC3E}">
        <p14:creationId xmlns:p14="http://schemas.microsoft.com/office/powerpoint/2010/main" val="218777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1">
            <a:extLst>
              <a:ext uri="{FF2B5EF4-FFF2-40B4-BE49-F238E27FC236}">
                <a16:creationId xmlns:a16="http://schemas.microsoft.com/office/drawing/2014/main" id="{68A5E864-1DBB-4A6D-8E6D-D80BB730C615}"/>
              </a:ext>
            </a:extLst>
          </p:cNvPr>
          <p:cNvSpPr>
            <a:spLocks noChangeArrowheads="1"/>
          </p:cNvSpPr>
          <p:nvPr/>
        </p:nvSpPr>
        <p:spPr bwMode="auto">
          <a:xfrm>
            <a:off x="2290890" y="114322"/>
            <a:ext cx="58299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4800" dirty="0">
                <a:latin typeface="宋体" panose="02010600030101010101" pitchFamily="2" charset="-122"/>
              </a:rPr>
              <a:t>缺点</a:t>
            </a:r>
          </a:p>
        </p:txBody>
      </p:sp>
      <p:pic>
        <p:nvPicPr>
          <p:cNvPr id="6" name="图片 5">
            <a:extLst>
              <a:ext uri="{FF2B5EF4-FFF2-40B4-BE49-F238E27FC236}">
                <a16:creationId xmlns:a16="http://schemas.microsoft.com/office/drawing/2014/main" id="{4D87F1E9-D653-E000-F6E4-CA3D73743781}"/>
              </a:ext>
            </a:extLst>
          </p:cNvPr>
          <p:cNvPicPr>
            <a:picLocks noChangeAspect="1"/>
          </p:cNvPicPr>
          <p:nvPr/>
        </p:nvPicPr>
        <p:blipFill>
          <a:blip r:embed="rId2"/>
          <a:stretch>
            <a:fillRect/>
          </a:stretch>
        </p:blipFill>
        <p:spPr>
          <a:xfrm>
            <a:off x="1708903" y="1306741"/>
            <a:ext cx="2533650" cy="1152525"/>
          </a:xfrm>
          <a:prstGeom prst="rect">
            <a:avLst/>
          </a:prstGeom>
        </p:spPr>
      </p:pic>
      <p:sp>
        <p:nvSpPr>
          <p:cNvPr id="7" name="文本框 6">
            <a:extLst>
              <a:ext uri="{FF2B5EF4-FFF2-40B4-BE49-F238E27FC236}">
                <a16:creationId xmlns:a16="http://schemas.microsoft.com/office/drawing/2014/main" id="{CBC309BC-8F72-B9CC-4638-9B1663244082}"/>
              </a:ext>
            </a:extLst>
          </p:cNvPr>
          <p:cNvSpPr txBox="1"/>
          <p:nvPr/>
        </p:nvSpPr>
        <p:spPr>
          <a:xfrm>
            <a:off x="518474" y="2667786"/>
            <a:ext cx="4845378" cy="2308324"/>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图片验证码刷新时会刷新整个登录页面，这样的话还需要重新账号和密码</a:t>
            </a:r>
          </a:p>
        </p:txBody>
      </p:sp>
    </p:spTree>
    <p:extLst>
      <p:ext uri="{BB962C8B-B14F-4D97-AF65-F5344CB8AC3E}">
        <p14:creationId xmlns:p14="http://schemas.microsoft.com/office/powerpoint/2010/main" val="2861475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
            <a:extLst>
              <a:ext uri="{FF2B5EF4-FFF2-40B4-BE49-F238E27FC236}">
                <a16:creationId xmlns:a16="http://schemas.microsoft.com/office/drawing/2014/main" id="{811007D8-94AD-4972-94FB-4E611AE21FEC}"/>
              </a:ext>
            </a:extLst>
          </p:cNvPr>
          <p:cNvGrpSpPr>
            <a:grpSpLocks/>
          </p:cNvGrpSpPr>
          <p:nvPr/>
        </p:nvGrpSpPr>
        <p:grpSpPr bwMode="auto">
          <a:xfrm>
            <a:off x="3229397" y="-15113"/>
            <a:ext cx="8961439" cy="2426526"/>
            <a:chOff x="0" y="1589455"/>
            <a:chExt cx="13455297" cy="3643701"/>
          </a:xfrm>
        </p:grpSpPr>
        <p:sp>
          <p:nvSpPr>
            <p:cNvPr id="12" name="矩形 11">
              <a:extLst>
                <a:ext uri="{FF2B5EF4-FFF2-40B4-BE49-F238E27FC236}">
                  <a16:creationId xmlns:a16="http://schemas.microsoft.com/office/drawing/2014/main" id="{4521734E-A005-4CE8-BA63-109E136FEBE9}"/>
                </a:ext>
              </a:extLst>
            </p:cNvPr>
            <p:cNvSpPr/>
            <p:nvPr/>
          </p:nvSpPr>
          <p:spPr>
            <a:xfrm>
              <a:off x="0" y="1612149"/>
              <a:ext cx="12192000" cy="3621007"/>
            </a:xfrm>
            <a:prstGeom prst="rect">
              <a:avLst/>
            </a:prstGeom>
            <a:solidFill>
              <a:srgbClr val="748D9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13" name="矩形: 圆角 12">
              <a:extLst>
                <a:ext uri="{FF2B5EF4-FFF2-40B4-BE49-F238E27FC236}">
                  <a16:creationId xmlns:a16="http://schemas.microsoft.com/office/drawing/2014/main" id="{880AF311-0ED0-4E70-9C57-833199F2787A}"/>
                </a:ext>
              </a:extLst>
            </p:cNvPr>
            <p:cNvSpPr/>
            <p:nvPr/>
          </p:nvSpPr>
          <p:spPr>
            <a:xfrm>
              <a:off x="11901204" y="1589455"/>
              <a:ext cx="1554093" cy="3630072"/>
            </a:xfrm>
            <a:prstGeom prst="roundRect">
              <a:avLst>
                <a:gd name="adj" fmla="val 0"/>
              </a:avLst>
            </a:prstGeom>
            <a:solidFill>
              <a:srgbClr val="5E75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pic>
          <p:nvPicPr>
            <p:cNvPr id="14" name="图形 12">
              <a:extLst>
                <a:ext uri="{FF2B5EF4-FFF2-40B4-BE49-F238E27FC236}">
                  <a16:creationId xmlns:a16="http://schemas.microsoft.com/office/drawing/2014/main" id="{32753043-CC26-4F8B-9112-6C0AA446E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3290" y="2314273"/>
              <a:ext cx="569674" cy="569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形 13">
              <a:extLst>
                <a:ext uri="{FF2B5EF4-FFF2-40B4-BE49-F238E27FC236}">
                  <a16:creationId xmlns:a16="http://schemas.microsoft.com/office/drawing/2014/main" id="{6195E4EC-967E-4D68-9182-862CE0593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3290" y="4095203"/>
              <a:ext cx="569676" cy="56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矩形 15">
            <a:extLst>
              <a:ext uri="{FF2B5EF4-FFF2-40B4-BE49-F238E27FC236}">
                <a16:creationId xmlns:a16="http://schemas.microsoft.com/office/drawing/2014/main" id="{70387035-8F36-4A77-BCC3-A24F176A0FAF}"/>
              </a:ext>
            </a:extLst>
          </p:cNvPr>
          <p:cNvSpPr/>
          <p:nvPr/>
        </p:nvSpPr>
        <p:spPr bwMode="auto">
          <a:xfrm>
            <a:off x="1164" y="0"/>
            <a:ext cx="3229397" cy="2411413"/>
          </a:xfrm>
          <a:prstGeom prst="rect">
            <a:avLst/>
          </a:prstGeom>
          <a:blipFill>
            <a:blip r:embed="rId5"/>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
        <p:nvSpPr>
          <p:cNvPr id="3" name="矩形 21">
            <a:extLst>
              <a:ext uri="{FF2B5EF4-FFF2-40B4-BE49-F238E27FC236}">
                <a16:creationId xmlns:a16="http://schemas.microsoft.com/office/drawing/2014/main" id="{1490F040-9149-4501-87AD-3A00FB3C68A8}"/>
              </a:ext>
            </a:extLst>
          </p:cNvPr>
          <p:cNvSpPr>
            <a:spLocks noChangeArrowheads="1"/>
          </p:cNvSpPr>
          <p:nvPr/>
        </p:nvSpPr>
        <p:spPr bwMode="auto">
          <a:xfrm>
            <a:off x="5357482" y="2057195"/>
            <a:ext cx="24732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48BEF1D-B8B5-4539-EEED-8EE90308E67D}"/>
              </a:ext>
            </a:extLst>
          </p:cNvPr>
          <p:cNvSpPr txBox="1"/>
          <p:nvPr/>
        </p:nvSpPr>
        <p:spPr>
          <a:xfrm>
            <a:off x="5159389" y="455563"/>
            <a:ext cx="6513922" cy="1446550"/>
          </a:xfrm>
          <a:prstGeom prst="rect">
            <a:avLst/>
          </a:prstGeom>
          <a:noFill/>
        </p:spPr>
        <p:txBody>
          <a:bodyPr wrap="square" rtlCol="0">
            <a:spAutoFit/>
          </a:bodyPr>
          <a:lstStyle/>
          <a:p>
            <a:r>
              <a:rPr lang="zh-CN" altLang="en-US" sz="8800" dirty="0">
                <a:latin typeface="宋体" panose="02010600030101010101" pitchFamily="2" charset="-122"/>
                <a:ea typeface="宋体" panose="02010600030101010101" pitchFamily="2" charset="-122"/>
              </a:rPr>
              <a:t>改进点</a:t>
            </a:r>
          </a:p>
        </p:txBody>
      </p:sp>
      <p:pic>
        <p:nvPicPr>
          <p:cNvPr id="4" name="图片 3">
            <a:extLst>
              <a:ext uri="{FF2B5EF4-FFF2-40B4-BE49-F238E27FC236}">
                <a16:creationId xmlns:a16="http://schemas.microsoft.com/office/drawing/2014/main" id="{C203CE05-1D57-ADF4-FFB5-B6FF1D21E40D}"/>
              </a:ext>
            </a:extLst>
          </p:cNvPr>
          <p:cNvPicPr>
            <a:picLocks noChangeAspect="1"/>
          </p:cNvPicPr>
          <p:nvPr/>
        </p:nvPicPr>
        <p:blipFill>
          <a:blip r:embed="rId6"/>
          <a:stretch>
            <a:fillRect/>
          </a:stretch>
        </p:blipFill>
        <p:spPr>
          <a:xfrm>
            <a:off x="418925" y="2772782"/>
            <a:ext cx="4038950" cy="746825"/>
          </a:xfrm>
          <a:prstGeom prst="rect">
            <a:avLst/>
          </a:prstGeom>
        </p:spPr>
      </p:pic>
      <p:pic>
        <p:nvPicPr>
          <p:cNvPr id="7" name="图片 6">
            <a:extLst>
              <a:ext uri="{FF2B5EF4-FFF2-40B4-BE49-F238E27FC236}">
                <a16:creationId xmlns:a16="http://schemas.microsoft.com/office/drawing/2014/main" id="{08CC0B73-97F1-7A41-250B-B639908EDD27}"/>
              </a:ext>
            </a:extLst>
          </p:cNvPr>
          <p:cNvPicPr>
            <a:picLocks noChangeAspect="1"/>
          </p:cNvPicPr>
          <p:nvPr/>
        </p:nvPicPr>
        <p:blipFill>
          <a:blip r:embed="rId7"/>
          <a:stretch>
            <a:fillRect/>
          </a:stretch>
        </p:blipFill>
        <p:spPr>
          <a:xfrm>
            <a:off x="725287" y="3787219"/>
            <a:ext cx="2408129" cy="510584"/>
          </a:xfrm>
          <a:prstGeom prst="rect">
            <a:avLst/>
          </a:prstGeom>
        </p:spPr>
      </p:pic>
      <p:pic>
        <p:nvPicPr>
          <p:cNvPr id="9" name="图片 8">
            <a:extLst>
              <a:ext uri="{FF2B5EF4-FFF2-40B4-BE49-F238E27FC236}">
                <a16:creationId xmlns:a16="http://schemas.microsoft.com/office/drawing/2014/main" id="{98C66F94-B34D-F41F-EE01-9F980305C0BE}"/>
              </a:ext>
            </a:extLst>
          </p:cNvPr>
          <p:cNvPicPr>
            <a:picLocks noChangeAspect="1"/>
          </p:cNvPicPr>
          <p:nvPr/>
        </p:nvPicPr>
        <p:blipFill>
          <a:blip r:embed="rId8"/>
          <a:stretch>
            <a:fillRect/>
          </a:stretch>
        </p:blipFill>
        <p:spPr>
          <a:xfrm>
            <a:off x="5870390" y="2720279"/>
            <a:ext cx="3505504" cy="708721"/>
          </a:xfrm>
          <a:prstGeom prst="rect">
            <a:avLst/>
          </a:prstGeom>
        </p:spPr>
      </p:pic>
      <p:pic>
        <p:nvPicPr>
          <p:cNvPr id="17" name="图片 16">
            <a:extLst>
              <a:ext uri="{FF2B5EF4-FFF2-40B4-BE49-F238E27FC236}">
                <a16:creationId xmlns:a16="http://schemas.microsoft.com/office/drawing/2014/main" id="{CF769F69-CEA7-D180-8C46-6E14D8DC2F13}"/>
              </a:ext>
            </a:extLst>
          </p:cNvPr>
          <p:cNvPicPr>
            <a:picLocks noChangeAspect="1"/>
          </p:cNvPicPr>
          <p:nvPr/>
        </p:nvPicPr>
        <p:blipFill>
          <a:blip r:embed="rId9"/>
          <a:stretch>
            <a:fillRect/>
          </a:stretch>
        </p:blipFill>
        <p:spPr>
          <a:xfrm>
            <a:off x="4773015" y="3859924"/>
            <a:ext cx="4602879" cy="571550"/>
          </a:xfrm>
          <a:prstGeom prst="rect">
            <a:avLst/>
          </a:prstGeom>
        </p:spPr>
      </p:pic>
    </p:spTree>
    <p:extLst>
      <p:ext uri="{BB962C8B-B14F-4D97-AF65-F5344CB8AC3E}">
        <p14:creationId xmlns:p14="http://schemas.microsoft.com/office/powerpoint/2010/main" val="304652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21">
            <a:extLst>
              <a:ext uri="{FF2B5EF4-FFF2-40B4-BE49-F238E27FC236}">
                <a16:creationId xmlns:a16="http://schemas.microsoft.com/office/drawing/2014/main" id="{C26F2EAB-5C90-4964-8541-DBAC47CD62C5}"/>
              </a:ext>
            </a:extLst>
          </p:cNvPr>
          <p:cNvSpPr>
            <a:spLocks noChangeArrowheads="1"/>
          </p:cNvSpPr>
          <p:nvPr/>
        </p:nvSpPr>
        <p:spPr bwMode="auto">
          <a:xfrm>
            <a:off x="1468966" y="531278"/>
            <a:ext cx="834074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dirty="0">
                <a:latin typeface="宋体" panose="02010600030101010101" pitchFamily="2" charset="-122"/>
              </a:rPr>
              <a:t>组长</a:t>
            </a:r>
            <a:r>
              <a:rPr lang="en-US" altLang="zh-CN" sz="2400" dirty="0">
                <a:latin typeface="宋体" panose="02010600030101010101" pitchFamily="2" charset="-122"/>
              </a:rPr>
              <a:t>:</a:t>
            </a:r>
            <a:r>
              <a:rPr lang="zh-CN" altLang="en-US" sz="2400" dirty="0">
                <a:latin typeface="宋体" panose="02010600030101010101" pitchFamily="2" charset="-122"/>
              </a:rPr>
              <a:t>李贺涛</a:t>
            </a:r>
            <a:endParaRPr lang="en-US" altLang="zh-CN" sz="2400" dirty="0">
              <a:latin typeface="宋体" panose="02010600030101010101" pitchFamily="2" charset="-122"/>
            </a:endParaRPr>
          </a:p>
          <a:p>
            <a:pPr eaLnBrk="1" hangingPunct="1">
              <a:spcBef>
                <a:spcPct val="0"/>
              </a:spcBef>
              <a:buFontTx/>
              <a:buNone/>
            </a:pPr>
            <a:r>
              <a:rPr lang="zh-CN" altLang="en-US" sz="2400" dirty="0">
                <a:latin typeface="宋体" panose="02010600030101010101" pitchFamily="2" charset="-122"/>
              </a:rPr>
              <a:t>负责内容</a:t>
            </a:r>
            <a:r>
              <a:rPr lang="en-US" altLang="zh-CN" sz="2400" dirty="0">
                <a:latin typeface="宋体" panose="02010600030101010101" pitchFamily="2" charset="-122"/>
              </a:rPr>
              <a:t>:</a:t>
            </a:r>
            <a:r>
              <a:rPr lang="zh-CN" altLang="en-US" sz="2400" dirty="0">
                <a:latin typeface="宋体" panose="02010600030101010101" pitchFamily="2" charset="-122"/>
              </a:rPr>
              <a:t>登录模块</a:t>
            </a:r>
            <a:r>
              <a:rPr lang="en-US" altLang="zh-CN" sz="2400" dirty="0">
                <a:latin typeface="宋体" panose="02010600030101010101" pitchFamily="2" charset="-122"/>
              </a:rPr>
              <a:t>,</a:t>
            </a:r>
            <a:r>
              <a:rPr lang="zh-CN" altLang="en-US" sz="2400" dirty="0">
                <a:latin typeface="宋体" panose="02010600030101010101" pitchFamily="2" charset="-122"/>
              </a:rPr>
              <a:t>识别权限的级别</a:t>
            </a:r>
            <a:r>
              <a:rPr lang="en-US" altLang="zh-CN" sz="2400" dirty="0">
                <a:solidFill>
                  <a:srgbClr val="333333"/>
                </a:solidFill>
                <a:latin typeface="宋体" panose="02010600030101010101" pitchFamily="2" charset="-122"/>
              </a:rPr>
              <a:t>,</a:t>
            </a:r>
            <a:r>
              <a:rPr lang="zh-CN" altLang="en-US" sz="2400" dirty="0">
                <a:latin typeface="宋体" panose="02010600030101010101" pitchFamily="2" charset="-122"/>
              </a:rPr>
              <a:t>学生管理</a:t>
            </a:r>
            <a:r>
              <a:rPr lang="en-US" altLang="zh-CN" sz="2400" dirty="0">
                <a:latin typeface="宋体" panose="02010600030101010101" pitchFamily="2" charset="-122"/>
              </a:rPr>
              <a:t>,</a:t>
            </a:r>
            <a:r>
              <a:rPr lang="zh-CN" altLang="en-US" sz="2400" dirty="0">
                <a:latin typeface="宋体" panose="02010600030101010101" pitchFamily="2" charset="-122"/>
              </a:rPr>
              <a:t>管理员管理</a:t>
            </a:r>
            <a:r>
              <a:rPr lang="en-US" altLang="zh-CN" sz="2400" dirty="0">
                <a:latin typeface="宋体" panose="02010600030101010101" pitchFamily="2" charset="-122"/>
              </a:rPr>
              <a:t>,</a:t>
            </a:r>
          </a:p>
          <a:p>
            <a:pPr eaLnBrk="1" hangingPunct="1">
              <a:spcBef>
                <a:spcPct val="0"/>
              </a:spcBef>
              <a:buFontTx/>
              <a:buNone/>
            </a:pPr>
            <a:r>
              <a:rPr lang="zh-CN" altLang="en-US" sz="2400" dirty="0">
                <a:latin typeface="宋体" panose="02010600030101010101" pitchFamily="2" charset="-122"/>
              </a:rPr>
              <a:t>图片验证码的实现</a:t>
            </a:r>
            <a:r>
              <a:rPr lang="en-US" altLang="zh-CN" sz="2400" dirty="0">
                <a:latin typeface="宋体" panose="02010600030101010101" pitchFamily="2" charset="-122"/>
              </a:rPr>
              <a:t>,</a:t>
            </a:r>
            <a:r>
              <a:rPr lang="zh-CN" altLang="en-US" sz="2400" dirty="0">
                <a:latin typeface="宋体" panose="02010600030101010101" pitchFamily="2" charset="-122"/>
              </a:rPr>
              <a:t>拦截器</a:t>
            </a:r>
            <a:r>
              <a:rPr lang="en-US" altLang="zh-CN" sz="2400" dirty="0">
                <a:latin typeface="宋体" panose="02010600030101010101" pitchFamily="2" charset="-122"/>
              </a:rPr>
              <a:t>,</a:t>
            </a:r>
            <a:r>
              <a:rPr lang="zh-CN" altLang="en-US" sz="2400" dirty="0">
                <a:latin typeface="宋体" panose="02010600030101010101" pitchFamily="2" charset="-122"/>
              </a:rPr>
              <a:t>分支的合并</a:t>
            </a:r>
          </a:p>
        </p:txBody>
      </p:sp>
      <p:grpSp>
        <p:nvGrpSpPr>
          <p:cNvPr id="34" name="组合 33">
            <a:extLst>
              <a:ext uri="{FF2B5EF4-FFF2-40B4-BE49-F238E27FC236}">
                <a16:creationId xmlns:a16="http://schemas.microsoft.com/office/drawing/2014/main" id="{EF4CE11B-2F32-4149-8550-31AC43B4CAA6}"/>
              </a:ext>
            </a:extLst>
          </p:cNvPr>
          <p:cNvGrpSpPr/>
          <p:nvPr/>
        </p:nvGrpSpPr>
        <p:grpSpPr>
          <a:xfrm>
            <a:off x="1468966" y="1991360"/>
            <a:ext cx="6494085" cy="830997"/>
            <a:chOff x="6289117" y="1923418"/>
            <a:chExt cx="6494085" cy="830997"/>
          </a:xfrm>
        </p:grpSpPr>
        <p:sp>
          <p:nvSpPr>
            <p:cNvPr id="35" name="矩形 21">
              <a:extLst>
                <a:ext uri="{FF2B5EF4-FFF2-40B4-BE49-F238E27FC236}">
                  <a16:creationId xmlns:a16="http://schemas.microsoft.com/office/drawing/2014/main" id="{A598D951-C73A-4168-8A2C-DA2AFFFF6A9E}"/>
                </a:ext>
              </a:extLst>
            </p:cNvPr>
            <p:cNvSpPr>
              <a:spLocks noChangeArrowheads="1"/>
            </p:cNvSpPr>
            <p:nvPr/>
          </p:nvSpPr>
          <p:spPr bwMode="auto">
            <a:xfrm>
              <a:off x="6289117" y="1923418"/>
              <a:ext cx="64940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dirty="0">
                  <a:latin typeface="宋体" panose="02010600030101010101" pitchFamily="2" charset="-122"/>
                </a:rPr>
                <a:t>组员</a:t>
              </a:r>
              <a:r>
                <a:rPr lang="en-US" altLang="zh-CN" sz="2400" dirty="0">
                  <a:latin typeface="宋体" panose="02010600030101010101" pitchFamily="2" charset="-122"/>
                </a:rPr>
                <a:t>:</a:t>
              </a:r>
              <a:r>
                <a:rPr lang="zh-CN" altLang="en-US" sz="2400" dirty="0">
                  <a:latin typeface="宋体" panose="02010600030101010101" pitchFamily="2" charset="-122"/>
                </a:rPr>
                <a:t>罗家钊</a:t>
              </a:r>
              <a:endParaRPr lang="en-US" altLang="zh-CN" sz="2400" dirty="0">
                <a:latin typeface="宋体" panose="02010600030101010101" pitchFamily="2" charset="-122"/>
              </a:endParaRPr>
            </a:p>
            <a:p>
              <a:pPr>
                <a:spcBef>
                  <a:spcPct val="0"/>
                </a:spcBef>
                <a:buNone/>
              </a:pPr>
              <a:r>
                <a:rPr lang="zh-CN" altLang="en-US" sz="2400" dirty="0">
                  <a:latin typeface="宋体" panose="02010600030101010101" pitchFamily="2" charset="-122"/>
                </a:rPr>
                <a:t>负责内容</a:t>
              </a:r>
              <a:r>
                <a:rPr lang="en-US" altLang="zh-CN" sz="2400" dirty="0">
                  <a:latin typeface="宋体" panose="02010600030101010101" pitchFamily="2" charset="-122"/>
                </a:rPr>
                <a:t>:</a:t>
              </a:r>
              <a:r>
                <a:rPr lang="zh-CN" altLang="en-US" sz="2400" dirty="0">
                  <a:latin typeface="宋体" panose="02010600030101010101" pitchFamily="2" charset="-122"/>
                </a:rPr>
                <a:t>宿管管理和宿舍管理模块的具体实现</a:t>
              </a:r>
            </a:p>
          </p:txBody>
        </p:sp>
        <p:sp>
          <p:nvSpPr>
            <p:cNvPr id="36" name="文本框 35">
              <a:extLst>
                <a:ext uri="{FF2B5EF4-FFF2-40B4-BE49-F238E27FC236}">
                  <a16:creationId xmlns:a16="http://schemas.microsoft.com/office/drawing/2014/main" id="{92DBDD76-4800-44A2-86BA-58327025F4B0}"/>
                </a:ext>
              </a:extLst>
            </p:cNvPr>
            <p:cNvSpPr txBox="1"/>
            <p:nvPr/>
          </p:nvSpPr>
          <p:spPr>
            <a:xfrm>
              <a:off x="7452710" y="2331255"/>
              <a:ext cx="1687845" cy="261610"/>
            </a:xfrm>
            <a:prstGeom prst="rect">
              <a:avLst/>
            </a:prstGeom>
            <a:noFill/>
          </p:spPr>
          <p:txBody>
            <a:bodyPr wrap="square" rtlCol="0">
              <a:spAutoFit/>
            </a:bodyPr>
            <a:lstStyle/>
            <a:p>
              <a:endParaRPr lang="zh-CN" altLang="en-US" sz="1100" dirty="0"/>
            </a:p>
          </p:txBody>
        </p:sp>
      </p:grpSp>
      <p:grpSp>
        <p:nvGrpSpPr>
          <p:cNvPr id="37" name="组合 36">
            <a:extLst>
              <a:ext uri="{FF2B5EF4-FFF2-40B4-BE49-F238E27FC236}">
                <a16:creationId xmlns:a16="http://schemas.microsoft.com/office/drawing/2014/main" id="{0B492C18-3A62-4331-8E4B-D5AE7DDFC031}"/>
              </a:ext>
            </a:extLst>
          </p:cNvPr>
          <p:cNvGrpSpPr/>
          <p:nvPr/>
        </p:nvGrpSpPr>
        <p:grpSpPr>
          <a:xfrm>
            <a:off x="1468966" y="3202587"/>
            <a:ext cx="4955203" cy="830997"/>
            <a:chOff x="6286053" y="2312709"/>
            <a:chExt cx="4955203" cy="830997"/>
          </a:xfrm>
        </p:grpSpPr>
        <p:sp>
          <p:nvSpPr>
            <p:cNvPr id="38" name="矩形 21">
              <a:extLst>
                <a:ext uri="{FF2B5EF4-FFF2-40B4-BE49-F238E27FC236}">
                  <a16:creationId xmlns:a16="http://schemas.microsoft.com/office/drawing/2014/main" id="{0E122E9F-278F-4402-9DDE-B79FE2D41F1A}"/>
                </a:ext>
              </a:extLst>
            </p:cNvPr>
            <p:cNvSpPr>
              <a:spLocks noChangeArrowheads="1"/>
            </p:cNvSpPr>
            <p:nvPr/>
          </p:nvSpPr>
          <p:spPr bwMode="auto">
            <a:xfrm>
              <a:off x="6286053" y="2312709"/>
              <a:ext cx="49552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dirty="0">
                  <a:latin typeface="宋体" panose="02010600030101010101" pitchFamily="2" charset="-122"/>
                </a:rPr>
                <a:t>组员</a:t>
              </a:r>
              <a:r>
                <a:rPr lang="en-US" altLang="zh-CN" sz="2400" dirty="0">
                  <a:latin typeface="宋体" panose="02010600030101010101" pitchFamily="2" charset="-122"/>
                </a:rPr>
                <a:t>:</a:t>
              </a:r>
              <a:r>
                <a:rPr lang="zh-CN" altLang="en-US" sz="2400" dirty="0">
                  <a:latin typeface="宋体" panose="02010600030101010101" pitchFamily="2" charset="-122"/>
                </a:rPr>
                <a:t>许文浩</a:t>
              </a:r>
              <a:endParaRPr lang="en-US" altLang="zh-CN" sz="2400" dirty="0">
                <a:latin typeface="宋体" panose="02010600030101010101" pitchFamily="2" charset="-122"/>
              </a:endParaRPr>
            </a:p>
            <a:p>
              <a:pPr>
                <a:spcBef>
                  <a:spcPct val="0"/>
                </a:spcBef>
                <a:buNone/>
              </a:pPr>
              <a:r>
                <a:rPr lang="zh-CN" altLang="en-US" sz="2400" dirty="0">
                  <a:latin typeface="宋体" panose="02010600030101010101" pitchFamily="2" charset="-122"/>
                </a:rPr>
                <a:t>负责内容</a:t>
              </a:r>
              <a:r>
                <a:rPr lang="en-US" altLang="zh-CN" sz="2400" dirty="0">
                  <a:latin typeface="宋体" panose="02010600030101010101" pitchFamily="2" charset="-122"/>
                </a:rPr>
                <a:t>:</a:t>
              </a:r>
              <a:r>
                <a:rPr lang="zh-CN" altLang="en-US" sz="2400" dirty="0">
                  <a:latin typeface="宋体" panose="02010600030101010101" pitchFamily="2" charset="-122"/>
                </a:rPr>
                <a:t>楼宇管理模块的具体实现</a:t>
              </a:r>
            </a:p>
          </p:txBody>
        </p:sp>
        <p:sp>
          <p:nvSpPr>
            <p:cNvPr id="39" name="文本框 38">
              <a:extLst>
                <a:ext uri="{FF2B5EF4-FFF2-40B4-BE49-F238E27FC236}">
                  <a16:creationId xmlns:a16="http://schemas.microsoft.com/office/drawing/2014/main" id="{22E1E313-B31A-428C-8D27-70B6E932801F}"/>
                </a:ext>
              </a:extLst>
            </p:cNvPr>
            <p:cNvSpPr txBox="1"/>
            <p:nvPr/>
          </p:nvSpPr>
          <p:spPr>
            <a:xfrm>
              <a:off x="7452710" y="2331255"/>
              <a:ext cx="1687845" cy="261610"/>
            </a:xfrm>
            <a:prstGeom prst="rect">
              <a:avLst/>
            </a:prstGeom>
            <a:noFill/>
          </p:spPr>
          <p:txBody>
            <a:bodyPr wrap="square" rtlCol="0">
              <a:spAutoFit/>
            </a:bodyPr>
            <a:lstStyle/>
            <a:p>
              <a:endParaRPr lang="zh-CN" altLang="en-US" sz="1100" dirty="0"/>
            </a:p>
          </p:txBody>
        </p:sp>
      </p:grpSp>
      <p:sp>
        <p:nvSpPr>
          <p:cNvPr id="41" name="矩形 21">
            <a:extLst>
              <a:ext uri="{FF2B5EF4-FFF2-40B4-BE49-F238E27FC236}">
                <a16:creationId xmlns:a16="http://schemas.microsoft.com/office/drawing/2014/main" id="{CE3E7763-6AC2-4D9C-8239-6E62B4C04B56}"/>
              </a:ext>
            </a:extLst>
          </p:cNvPr>
          <p:cNvSpPr>
            <a:spLocks noChangeArrowheads="1"/>
          </p:cNvSpPr>
          <p:nvPr/>
        </p:nvSpPr>
        <p:spPr bwMode="auto">
          <a:xfrm>
            <a:off x="1468965" y="4296330"/>
            <a:ext cx="49552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dirty="0">
                <a:latin typeface="宋体" panose="02010600030101010101" pitchFamily="2" charset="-122"/>
              </a:rPr>
              <a:t>组员</a:t>
            </a:r>
            <a:r>
              <a:rPr lang="en-US" altLang="zh-CN" sz="2400" dirty="0">
                <a:latin typeface="宋体" panose="02010600030101010101" pitchFamily="2" charset="-122"/>
              </a:rPr>
              <a:t>:</a:t>
            </a:r>
            <a:r>
              <a:rPr lang="zh-CN" altLang="en-US" sz="2400" dirty="0">
                <a:latin typeface="宋体" panose="02010600030101010101" pitchFamily="2" charset="-122"/>
              </a:rPr>
              <a:t>姜智瀛</a:t>
            </a:r>
            <a:endParaRPr lang="en-US" altLang="zh-CN" sz="2400" dirty="0">
              <a:latin typeface="宋体" panose="02010600030101010101" pitchFamily="2" charset="-122"/>
            </a:endParaRPr>
          </a:p>
          <a:p>
            <a:pPr>
              <a:spcBef>
                <a:spcPct val="0"/>
              </a:spcBef>
              <a:buNone/>
            </a:pPr>
            <a:r>
              <a:rPr lang="zh-CN" altLang="en-US" sz="2400" dirty="0">
                <a:latin typeface="宋体" panose="02010600030101010101" pitchFamily="2" charset="-122"/>
              </a:rPr>
              <a:t>负责内容</a:t>
            </a:r>
            <a:r>
              <a:rPr lang="en-US" altLang="zh-CN" sz="2400" dirty="0">
                <a:latin typeface="宋体" panose="02010600030101010101" pitchFamily="2" charset="-122"/>
              </a:rPr>
              <a:t>:</a:t>
            </a:r>
            <a:r>
              <a:rPr lang="zh-CN" altLang="en-US" sz="2400" dirty="0">
                <a:latin typeface="宋体" panose="02010600030101010101" pitchFamily="2" charset="-122"/>
              </a:rPr>
              <a:t>居住管理模块的具体实现</a:t>
            </a:r>
          </a:p>
        </p:txBody>
      </p:sp>
      <p:grpSp>
        <p:nvGrpSpPr>
          <p:cNvPr id="15" name="组合 5">
            <a:extLst>
              <a:ext uri="{FF2B5EF4-FFF2-40B4-BE49-F238E27FC236}">
                <a16:creationId xmlns:a16="http://schemas.microsoft.com/office/drawing/2014/main" id="{E43E0411-9C76-4122-A67C-9E1E7D031399}"/>
              </a:ext>
            </a:extLst>
          </p:cNvPr>
          <p:cNvGrpSpPr>
            <a:grpSpLocks/>
          </p:cNvGrpSpPr>
          <p:nvPr/>
        </p:nvGrpSpPr>
        <p:grpSpPr bwMode="auto">
          <a:xfrm>
            <a:off x="627531" y="889722"/>
            <a:ext cx="6974540" cy="4272826"/>
            <a:chOff x="2771800" y="1661140"/>
            <a:chExt cx="4935895" cy="3430125"/>
          </a:xfrm>
        </p:grpSpPr>
        <p:sp>
          <p:nvSpPr>
            <p:cNvPr id="16" name="椭圆 15">
              <a:extLst>
                <a:ext uri="{FF2B5EF4-FFF2-40B4-BE49-F238E27FC236}">
                  <a16:creationId xmlns:a16="http://schemas.microsoft.com/office/drawing/2014/main" id="{BB81BAEA-A425-40BB-A371-0598E936926A}"/>
                </a:ext>
              </a:extLst>
            </p:cNvPr>
            <p:cNvSpPr/>
            <p:nvPr/>
          </p:nvSpPr>
          <p:spPr>
            <a:xfrm>
              <a:off x="2771800" y="1661140"/>
              <a:ext cx="509913" cy="509724"/>
            </a:xfrm>
            <a:prstGeom prst="ellipse">
              <a:avLst/>
            </a:prstGeom>
            <a:solidFill>
              <a:srgbClr val="748D94"/>
            </a:solidFill>
            <a:ln>
              <a:noFill/>
            </a:ln>
            <a:effectLst>
              <a:outerShdw blurRad="127000" dist="88900" dir="5400000" sx="98000" sy="98000" algn="t" rotWithShape="0">
                <a:srgbClr val="5E757B"/>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zh-CN" dirty="0">
                  <a:latin typeface="+mj-ea"/>
                  <a:ea typeface="+mj-ea"/>
                </a:rPr>
                <a:t>01</a:t>
              </a:r>
              <a:endParaRPr lang="zh-CN" altLang="en-US" dirty="0">
                <a:latin typeface="+mj-ea"/>
                <a:ea typeface="+mj-ea"/>
              </a:endParaRPr>
            </a:p>
          </p:txBody>
        </p:sp>
        <p:sp>
          <p:nvSpPr>
            <p:cNvPr id="17" name="椭圆 16">
              <a:extLst>
                <a:ext uri="{FF2B5EF4-FFF2-40B4-BE49-F238E27FC236}">
                  <a16:creationId xmlns:a16="http://schemas.microsoft.com/office/drawing/2014/main" id="{E180CEB9-4572-4AF6-850E-21AF0050DEAC}"/>
                </a:ext>
              </a:extLst>
            </p:cNvPr>
            <p:cNvSpPr/>
            <p:nvPr/>
          </p:nvSpPr>
          <p:spPr>
            <a:xfrm>
              <a:off x="2771800" y="2635167"/>
              <a:ext cx="509913" cy="509725"/>
            </a:xfrm>
            <a:prstGeom prst="ellipse">
              <a:avLst/>
            </a:prstGeom>
            <a:solidFill>
              <a:srgbClr val="748D94"/>
            </a:solidFill>
            <a:ln>
              <a:noFill/>
            </a:ln>
            <a:effectLst>
              <a:outerShdw blurRad="127000" dist="88900" dir="5400000" sx="98000" sy="98000" algn="t" rotWithShape="0">
                <a:srgbClr val="5E757B"/>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zh-CN" dirty="0">
                  <a:latin typeface="+mj-ea"/>
                  <a:ea typeface="+mj-ea"/>
                </a:rPr>
                <a:t>02</a:t>
              </a:r>
              <a:endParaRPr lang="zh-CN" altLang="en-US" dirty="0">
                <a:latin typeface="+mj-ea"/>
                <a:ea typeface="+mj-ea"/>
              </a:endParaRPr>
            </a:p>
          </p:txBody>
        </p:sp>
        <p:sp>
          <p:nvSpPr>
            <p:cNvPr id="18" name="椭圆 17">
              <a:extLst>
                <a:ext uri="{FF2B5EF4-FFF2-40B4-BE49-F238E27FC236}">
                  <a16:creationId xmlns:a16="http://schemas.microsoft.com/office/drawing/2014/main" id="{1AB847CA-198F-46D0-A471-357C8DB08402}"/>
                </a:ext>
              </a:extLst>
            </p:cNvPr>
            <p:cNvSpPr/>
            <p:nvPr/>
          </p:nvSpPr>
          <p:spPr>
            <a:xfrm>
              <a:off x="2771800" y="3607513"/>
              <a:ext cx="509913" cy="509725"/>
            </a:xfrm>
            <a:prstGeom prst="ellipse">
              <a:avLst/>
            </a:prstGeom>
            <a:solidFill>
              <a:srgbClr val="748D94"/>
            </a:solidFill>
            <a:ln>
              <a:noFill/>
            </a:ln>
            <a:effectLst>
              <a:outerShdw blurRad="127000" dist="88900" dir="5400000" sx="98000" sy="98000" algn="t" rotWithShape="0">
                <a:srgbClr val="5E757B"/>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zh-CN" dirty="0">
                  <a:latin typeface="+mj-ea"/>
                  <a:ea typeface="+mj-ea"/>
                </a:rPr>
                <a:t>03</a:t>
              </a:r>
              <a:endParaRPr lang="zh-CN" altLang="en-US" dirty="0">
                <a:latin typeface="+mj-ea"/>
                <a:ea typeface="+mj-ea"/>
              </a:endParaRPr>
            </a:p>
          </p:txBody>
        </p:sp>
        <p:sp>
          <p:nvSpPr>
            <p:cNvPr id="19" name="椭圆 18">
              <a:extLst>
                <a:ext uri="{FF2B5EF4-FFF2-40B4-BE49-F238E27FC236}">
                  <a16:creationId xmlns:a16="http://schemas.microsoft.com/office/drawing/2014/main" id="{2A4D662C-45FF-4939-98B0-FF2825A5B558}"/>
                </a:ext>
              </a:extLst>
            </p:cNvPr>
            <p:cNvSpPr/>
            <p:nvPr/>
          </p:nvSpPr>
          <p:spPr>
            <a:xfrm>
              <a:off x="2771800" y="4581541"/>
              <a:ext cx="509913" cy="509724"/>
            </a:xfrm>
            <a:prstGeom prst="ellipse">
              <a:avLst/>
            </a:prstGeom>
            <a:solidFill>
              <a:srgbClr val="748D94"/>
            </a:solidFill>
            <a:ln>
              <a:noFill/>
            </a:ln>
            <a:effectLst>
              <a:outerShdw blurRad="127000" dist="88900" dir="5400000" sx="98000" sy="98000" algn="t" rotWithShape="0">
                <a:srgbClr val="5E757B"/>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zh-CN" dirty="0">
                  <a:latin typeface="+mj-ea"/>
                  <a:ea typeface="+mj-ea"/>
                </a:rPr>
                <a:t>04</a:t>
              </a:r>
              <a:endParaRPr lang="zh-CN" altLang="en-US" dirty="0">
                <a:latin typeface="+mj-ea"/>
                <a:ea typeface="+mj-ea"/>
              </a:endParaRPr>
            </a:p>
          </p:txBody>
        </p:sp>
        <p:cxnSp>
          <p:nvCxnSpPr>
            <p:cNvPr id="20" name="直接连接符 19">
              <a:extLst>
                <a:ext uri="{FF2B5EF4-FFF2-40B4-BE49-F238E27FC236}">
                  <a16:creationId xmlns:a16="http://schemas.microsoft.com/office/drawing/2014/main" id="{C9924C88-ACB9-4B54-ACD6-19DC082A8A06}"/>
                </a:ext>
              </a:extLst>
            </p:cNvPr>
            <p:cNvCxnSpPr>
              <a:cxnSpLocks/>
            </p:cNvCxnSpPr>
            <p:nvPr/>
          </p:nvCxnSpPr>
          <p:spPr>
            <a:xfrm>
              <a:off x="2771800" y="2403016"/>
              <a:ext cx="493589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99776D3-6FBB-440F-8D1E-AD71679F4139}"/>
                </a:ext>
              </a:extLst>
            </p:cNvPr>
            <p:cNvCxnSpPr/>
            <p:nvPr/>
          </p:nvCxnSpPr>
          <p:spPr>
            <a:xfrm>
              <a:off x="2771800" y="3377044"/>
              <a:ext cx="493589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F68D640-F548-4941-B5E0-426D469BEB6A}"/>
                </a:ext>
              </a:extLst>
            </p:cNvPr>
            <p:cNvCxnSpPr/>
            <p:nvPr/>
          </p:nvCxnSpPr>
          <p:spPr>
            <a:xfrm>
              <a:off x="2771800" y="4349389"/>
              <a:ext cx="493589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76864F28-9D1E-38A3-D778-76DCB7DE6954}"/>
              </a:ext>
            </a:extLst>
          </p:cNvPr>
          <p:cNvSpPr txBox="1"/>
          <p:nvPr/>
        </p:nvSpPr>
        <p:spPr>
          <a:xfrm>
            <a:off x="10255623" y="2115560"/>
            <a:ext cx="1039906" cy="3046988"/>
          </a:xfrm>
          <a:prstGeom prst="rect">
            <a:avLst/>
          </a:prstGeom>
          <a:noFill/>
        </p:spPr>
        <p:txBody>
          <a:bodyPr wrap="square" rtlCol="0">
            <a:spAutoFit/>
          </a:bodyPr>
          <a:lstStyle/>
          <a:p>
            <a:r>
              <a:rPr lang="zh-CN" altLang="en-US" sz="4800" dirty="0">
                <a:latin typeface="宋体" panose="02010600030101010101" pitchFamily="2" charset="-122"/>
                <a:ea typeface="宋体" panose="02010600030101010101" pitchFamily="2" charset="-122"/>
              </a:rPr>
              <a:t>项目团队</a:t>
            </a:r>
          </a:p>
        </p:txBody>
      </p:sp>
      <p:cxnSp>
        <p:nvCxnSpPr>
          <p:cNvPr id="49" name="直接连接符 48">
            <a:extLst>
              <a:ext uri="{FF2B5EF4-FFF2-40B4-BE49-F238E27FC236}">
                <a16:creationId xmlns:a16="http://schemas.microsoft.com/office/drawing/2014/main" id="{61DA04E0-1292-D81E-9BE1-7AE20488AF1E}"/>
              </a:ext>
            </a:extLst>
          </p:cNvPr>
          <p:cNvCxnSpPr>
            <a:cxnSpLocks/>
          </p:cNvCxnSpPr>
          <p:nvPr/>
        </p:nvCxnSpPr>
        <p:spPr bwMode="auto">
          <a:xfrm>
            <a:off x="627531" y="5274235"/>
            <a:ext cx="69745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9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21">
            <a:extLst>
              <a:ext uri="{FF2B5EF4-FFF2-40B4-BE49-F238E27FC236}">
                <a16:creationId xmlns:a16="http://schemas.microsoft.com/office/drawing/2014/main" id="{0D0F0CB0-1ABF-4059-97D0-C0D49BB156A3}"/>
              </a:ext>
            </a:extLst>
          </p:cNvPr>
          <p:cNvSpPr>
            <a:spLocks noChangeArrowheads="1"/>
          </p:cNvSpPr>
          <p:nvPr/>
        </p:nvSpPr>
        <p:spPr bwMode="auto">
          <a:xfrm>
            <a:off x="3373657" y="196351"/>
            <a:ext cx="58299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3600" dirty="0">
                <a:latin typeface="微软雅黑" panose="020B0503020204020204" pitchFamily="34" charset="-122"/>
                <a:ea typeface="微软雅黑" panose="020B0503020204020204" pitchFamily="34" charset="-122"/>
              </a:rPr>
              <a:t>开发流程</a:t>
            </a:r>
            <a:endParaRPr lang="en-US" altLang="zh-CN" sz="36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3B010705-CE3C-A1E6-9268-EA21666B9A33}"/>
              </a:ext>
            </a:extLst>
          </p:cNvPr>
          <p:cNvSpPr txBox="1"/>
          <p:nvPr/>
        </p:nvSpPr>
        <p:spPr>
          <a:xfrm>
            <a:off x="179294" y="842682"/>
            <a:ext cx="6388727" cy="1877437"/>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一</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项目启动</a:t>
            </a:r>
            <a:endParaRPr lang="en-US" altLang="zh-CN" sz="3200" dirty="0">
              <a:latin typeface="宋体" panose="02010600030101010101" pitchFamily="2" charset="-122"/>
              <a:ea typeface="宋体" panose="02010600030101010101" pitchFamily="2" charset="-122"/>
            </a:endParaRPr>
          </a:p>
          <a:p>
            <a:r>
              <a:rPr lang="en-US" altLang="zh-CN" dirty="0"/>
              <a:t>	</a:t>
            </a:r>
            <a:r>
              <a:rPr lang="zh-CN" altLang="en-US" sz="2800" dirty="0">
                <a:latin typeface="宋体" panose="02010600030101010101" pitchFamily="2" charset="-122"/>
                <a:ea typeface="宋体" panose="02010600030101010101" pitchFamily="2" charset="-122"/>
              </a:rPr>
              <a:t>拿到项目之后组长开始给每个组员分配自己负责的内容</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组长和组员之间</a:t>
            </a:r>
            <a:r>
              <a:rPr lang="zh-CN" altLang="en-US" sz="2800" b="0" i="0" dirty="0">
                <a:solidFill>
                  <a:srgbClr val="4D4D4D"/>
                </a:solidFill>
                <a:effectLst/>
                <a:latin typeface="宋体" panose="02010600030101010101" pitchFamily="2" charset="-122"/>
                <a:ea typeface="宋体" panose="02010600030101010101" pitchFamily="2" charset="-122"/>
              </a:rPr>
              <a:t>建立组建良好的沟通机制</a:t>
            </a:r>
            <a:r>
              <a:rPr lang="zh-CN" altLang="en-US" sz="2800" dirty="0">
                <a:solidFill>
                  <a:srgbClr val="4D4D4D"/>
                </a:solidFill>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D9F9F80A-4E08-ABCF-2DB7-FFED052CCAAF}"/>
              </a:ext>
            </a:extLst>
          </p:cNvPr>
          <p:cNvSpPr txBox="1"/>
          <p:nvPr/>
        </p:nvSpPr>
        <p:spPr>
          <a:xfrm>
            <a:off x="179294" y="3316941"/>
            <a:ext cx="5853954" cy="2308324"/>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二</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业务分析</a:t>
            </a:r>
            <a:endParaRPr lang="en-US" altLang="zh-CN" sz="3200" dirty="0">
              <a:latin typeface="宋体" panose="02010600030101010101" pitchFamily="2" charset="-122"/>
              <a:ea typeface="宋体" panose="02010600030101010101" pitchFamily="2" charset="-122"/>
            </a:endParaRPr>
          </a:p>
          <a:p>
            <a:r>
              <a:rPr lang="en-US" altLang="zh-CN" dirty="0"/>
              <a:t>	</a:t>
            </a:r>
            <a:r>
              <a:rPr lang="zh-CN" altLang="en-US" sz="2800" dirty="0">
                <a:latin typeface="宋体" panose="02010600030101010101" pitchFamily="2" charset="-122"/>
                <a:ea typeface="宋体" panose="02010600030101010101" pitchFamily="2" charset="-122"/>
              </a:rPr>
              <a:t>组长分配完各自负责的内容之后开始讨论分析这个项目可以实现什么样的功能，分析到具体某个模块的某个细节</a:t>
            </a:r>
          </a:p>
        </p:txBody>
      </p:sp>
    </p:spTree>
    <p:extLst>
      <p:ext uri="{BB962C8B-B14F-4D97-AF65-F5344CB8AC3E}">
        <p14:creationId xmlns:p14="http://schemas.microsoft.com/office/powerpoint/2010/main" val="303825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21">
            <a:extLst>
              <a:ext uri="{FF2B5EF4-FFF2-40B4-BE49-F238E27FC236}">
                <a16:creationId xmlns:a16="http://schemas.microsoft.com/office/drawing/2014/main" id="{0D0F0CB0-1ABF-4059-97D0-C0D49BB156A3}"/>
              </a:ext>
            </a:extLst>
          </p:cNvPr>
          <p:cNvSpPr>
            <a:spLocks noChangeArrowheads="1"/>
          </p:cNvSpPr>
          <p:nvPr/>
        </p:nvSpPr>
        <p:spPr bwMode="auto">
          <a:xfrm>
            <a:off x="3106271" y="122247"/>
            <a:ext cx="58299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3600" dirty="0">
                <a:latin typeface="微软雅黑" panose="020B0503020204020204" pitchFamily="34" charset="-122"/>
                <a:ea typeface="微软雅黑" panose="020B0503020204020204" pitchFamily="34" charset="-122"/>
              </a:rPr>
              <a:t>开发流程</a:t>
            </a:r>
            <a:endParaRPr lang="en-US" altLang="zh-CN" sz="36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3B010705-CE3C-A1E6-9268-EA21666B9A33}"/>
              </a:ext>
            </a:extLst>
          </p:cNvPr>
          <p:cNvSpPr txBox="1"/>
          <p:nvPr/>
        </p:nvSpPr>
        <p:spPr>
          <a:xfrm>
            <a:off x="179294" y="842682"/>
            <a:ext cx="6388727" cy="2739211"/>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三</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创建项目</a:t>
            </a:r>
            <a:endParaRPr lang="en-US" altLang="zh-CN" sz="3200" dirty="0">
              <a:latin typeface="宋体" panose="02010600030101010101" pitchFamily="2" charset="-122"/>
              <a:ea typeface="宋体" panose="02010600030101010101" pitchFamily="2" charset="-122"/>
            </a:endParaRPr>
          </a:p>
          <a:p>
            <a:r>
              <a:rPr lang="en-US" altLang="zh-CN" dirty="0"/>
              <a:t>	</a:t>
            </a:r>
            <a:r>
              <a:rPr lang="zh-CN" altLang="en-US" sz="2800" dirty="0">
                <a:latin typeface="宋体" panose="02010600030101010101" pitchFamily="2" charset="-122"/>
                <a:ea typeface="宋体" panose="02010600030101010101" pitchFamily="2" charset="-122"/>
              </a:rPr>
              <a:t>组长创建项目搭建好框架之后，创建远程仓库并把搭建好的项目推送到</a:t>
            </a:r>
            <a:r>
              <a:rPr lang="en-US" altLang="zh-CN" sz="2800" dirty="0">
                <a:latin typeface="宋体" panose="02010600030101010101" pitchFamily="2" charset="-122"/>
                <a:ea typeface="宋体" panose="02010600030101010101" pitchFamily="2" charset="-122"/>
              </a:rPr>
              <a:t>GitHub</a:t>
            </a:r>
            <a:r>
              <a:rPr lang="zh-CN" altLang="en-US" sz="2800" dirty="0">
                <a:latin typeface="宋体" panose="02010600030101010101" pitchFamily="2" charset="-122"/>
                <a:ea typeface="宋体" panose="02010600030101010101" pitchFamily="2" charset="-122"/>
              </a:rPr>
              <a:t>上，其次邀请组员成为</a:t>
            </a:r>
            <a:r>
              <a:rPr lang="en-US" altLang="zh-CN" sz="2800" dirty="0">
                <a:latin typeface="宋体" panose="02010600030101010101" pitchFamily="2" charset="-122"/>
                <a:ea typeface="宋体" panose="02010600030101010101" pitchFamily="2" charset="-122"/>
              </a:rPr>
              <a:t>GitHub</a:t>
            </a:r>
            <a:r>
              <a:rPr lang="zh-CN" altLang="en-US" sz="2800" dirty="0">
                <a:latin typeface="宋体" panose="02010600030101010101" pitchFamily="2" charset="-122"/>
                <a:ea typeface="宋体" panose="02010600030101010101" pitchFamily="2" charset="-122"/>
              </a:rPr>
              <a:t>的管理者，然后组员拿到该项目的</a:t>
            </a:r>
            <a:r>
              <a:rPr lang="en-US" altLang="zh-CN" sz="2800" dirty="0">
                <a:latin typeface="宋体" panose="02010600030101010101" pitchFamily="2" charset="-122"/>
                <a:ea typeface="宋体" panose="02010600030101010101" pitchFamily="2" charset="-122"/>
              </a:rPr>
              <a:t>URL</a:t>
            </a:r>
            <a:r>
              <a:rPr lang="zh-CN" altLang="en-US" sz="2800" dirty="0">
                <a:latin typeface="宋体" panose="02010600030101010101" pitchFamily="2" charset="-122"/>
                <a:ea typeface="宋体" panose="02010600030101010101" pitchFamily="2" charset="-122"/>
              </a:rPr>
              <a:t>并克隆到本地</a:t>
            </a:r>
          </a:p>
        </p:txBody>
      </p:sp>
      <p:sp>
        <p:nvSpPr>
          <p:cNvPr id="4" name="文本框 3">
            <a:extLst>
              <a:ext uri="{FF2B5EF4-FFF2-40B4-BE49-F238E27FC236}">
                <a16:creationId xmlns:a16="http://schemas.microsoft.com/office/drawing/2014/main" id="{D9F9F80A-4E08-ABCF-2DB7-FFED052CCAAF}"/>
              </a:ext>
            </a:extLst>
          </p:cNvPr>
          <p:cNvSpPr txBox="1"/>
          <p:nvPr/>
        </p:nvSpPr>
        <p:spPr>
          <a:xfrm>
            <a:off x="179294" y="3730100"/>
            <a:ext cx="5853954" cy="2308324"/>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四</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程序开发</a:t>
            </a:r>
            <a:endParaRPr lang="en-US" altLang="zh-CN" sz="3200" dirty="0">
              <a:latin typeface="宋体" panose="02010600030101010101" pitchFamily="2" charset="-122"/>
              <a:ea typeface="宋体" panose="02010600030101010101" pitchFamily="2" charset="-122"/>
            </a:endParaRPr>
          </a:p>
          <a:p>
            <a:r>
              <a:rPr lang="en-US" altLang="zh-CN" dirty="0"/>
              <a:t>	</a:t>
            </a:r>
            <a:r>
              <a:rPr lang="zh-CN" altLang="en-US" sz="2800" dirty="0">
                <a:latin typeface="宋体" panose="02010600030101010101" pitchFamily="2" charset="-122"/>
                <a:ea typeface="宋体" panose="02010600030101010101" pitchFamily="2" charset="-122"/>
              </a:rPr>
              <a:t>每个组员克隆完项目之后在本地上创建属于自己的分支，然后在各自的分支上写自己负责的内容即可</a:t>
            </a:r>
          </a:p>
        </p:txBody>
      </p:sp>
    </p:spTree>
    <p:extLst>
      <p:ext uri="{BB962C8B-B14F-4D97-AF65-F5344CB8AC3E}">
        <p14:creationId xmlns:p14="http://schemas.microsoft.com/office/powerpoint/2010/main" val="344834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21">
            <a:extLst>
              <a:ext uri="{FF2B5EF4-FFF2-40B4-BE49-F238E27FC236}">
                <a16:creationId xmlns:a16="http://schemas.microsoft.com/office/drawing/2014/main" id="{0D0F0CB0-1ABF-4059-97D0-C0D49BB156A3}"/>
              </a:ext>
            </a:extLst>
          </p:cNvPr>
          <p:cNvSpPr>
            <a:spLocks noChangeArrowheads="1"/>
          </p:cNvSpPr>
          <p:nvPr/>
        </p:nvSpPr>
        <p:spPr bwMode="auto">
          <a:xfrm>
            <a:off x="3106271" y="122247"/>
            <a:ext cx="58299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3600" dirty="0">
                <a:latin typeface="微软雅黑" panose="020B0503020204020204" pitchFamily="34" charset="-122"/>
                <a:ea typeface="微软雅黑" panose="020B0503020204020204" pitchFamily="34" charset="-122"/>
              </a:rPr>
              <a:t>开发流程</a:t>
            </a:r>
            <a:endParaRPr lang="en-US" altLang="zh-CN" sz="36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3B010705-CE3C-A1E6-9268-EA21666B9A33}"/>
              </a:ext>
            </a:extLst>
          </p:cNvPr>
          <p:cNvSpPr txBox="1"/>
          <p:nvPr/>
        </p:nvSpPr>
        <p:spPr>
          <a:xfrm>
            <a:off x="151015" y="4056736"/>
            <a:ext cx="5316532" cy="1877437"/>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六</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程序测试</a:t>
            </a:r>
            <a:endParaRPr lang="en-US" altLang="zh-CN" sz="3200" dirty="0">
              <a:latin typeface="宋体" panose="02010600030101010101" pitchFamily="2" charset="-122"/>
              <a:ea typeface="宋体" panose="02010600030101010101" pitchFamily="2" charset="-122"/>
            </a:endParaRPr>
          </a:p>
          <a:p>
            <a:r>
              <a:rPr lang="en-US" altLang="zh-CN" dirty="0"/>
              <a:t>	</a:t>
            </a:r>
            <a:r>
              <a:rPr lang="zh-CN" altLang="en-US" sz="2800" dirty="0">
                <a:latin typeface="宋体" panose="02010600030101010101" pitchFamily="2" charset="-122"/>
                <a:ea typeface="宋体" panose="02010600030101010101" pitchFamily="2" charset="-122"/>
              </a:rPr>
              <a:t>组长合并分支推送之后，组员拉取项目各自测试自己的内容找</a:t>
            </a:r>
            <a:r>
              <a:rPr lang="en-US" altLang="zh-CN" sz="2800" dirty="0">
                <a:latin typeface="宋体" panose="02010600030101010101" pitchFamily="2" charset="-122"/>
                <a:ea typeface="宋体" panose="02010600030101010101" pitchFamily="2" charset="-122"/>
              </a:rPr>
              <a:t>bug</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16E15EF3-E900-0173-FE2D-053F89EA3F2A}"/>
              </a:ext>
            </a:extLst>
          </p:cNvPr>
          <p:cNvSpPr txBox="1"/>
          <p:nvPr/>
        </p:nvSpPr>
        <p:spPr>
          <a:xfrm>
            <a:off x="386499" y="923827"/>
            <a:ext cx="5081048" cy="2554545"/>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五</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合并分支</a:t>
            </a:r>
            <a:endParaRPr lang="en-US" altLang="zh-CN" sz="3200" dirty="0">
              <a:latin typeface="宋体" panose="02010600030101010101" pitchFamily="2" charset="-122"/>
              <a:ea typeface="宋体" panose="02010600030101010101" pitchFamily="2" charset="-122"/>
            </a:endParaRPr>
          </a:p>
          <a:p>
            <a:r>
              <a:rPr lang="en-US" altLang="zh-CN" sz="3200" dirty="0">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每个组员负责的内容写完之后由组长合并所有组员的所有包括，然后推送远程仓库。</a:t>
            </a:r>
          </a:p>
        </p:txBody>
      </p:sp>
    </p:spTree>
    <p:extLst>
      <p:ext uri="{BB962C8B-B14F-4D97-AF65-F5344CB8AC3E}">
        <p14:creationId xmlns:p14="http://schemas.microsoft.com/office/powerpoint/2010/main" val="150650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
            <a:extLst>
              <a:ext uri="{FF2B5EF4-FFF2-40B4-BE49-F238E27FC236}">
                <a16:creationId xmlns:a16="http://schemas.microsoft.com/office/drawing/2014/main" id="{CF7027E7-39D8-4A16-86E0-636919878930}"/>
              </a:ext>
            </a:extLst>
          </p:cNvPr>
          <p:cNvGrpSpPr>
            <a:grpSpLocks/>
          </p:cNvGrpSpPr>
          <p:nvPr/>
        </p:nvGrpSpPr>
        <p:grpSpPr bwMode="auto">
          <a:xfrm>
            <a:off x="626843" y="1706475"/>
            <a:ext cx="3882403" cy="2982065"/>
            <a:chOff x="1503789" y="1853296"/>
            <a:chExt cx="5048956" cy="3861354"/>
          </a:xfrm>
        </p:grpSpPr>
        <p:grpSp>
          <p:nvGrpSpPr>
            <p:cNvPr id="12" name="组合 10">
              <a:extLst>
                <a:ext uri="{FF2B5EF4-FFF2-40B4-BE49-F238E27FC236}">
                  <a16:creationId xmlns:a16="http://schemas.microsoft.com/office/drawing/2014/main" id="{1CEC28B9-9CD6-4BDF-BF41-62534134FA9D}"/>
                </a:ext>
              </a:extLst>
            </p:cNvPr>
            <p:cNvGrpSpPr>
              <a:grpSpLocks/>
            </p:cNvGrpSpPr>
            <p:nvPr/>
          </p:nvGrpSpPr>
          <p:grpSpPr bwMode="auto">
            <a:xfrm>
              <a:off x="5976724" y="2646963"/>
              <a:ext cx="576021" cy="2798479"/>
              <a:chOff x="6362640" y="2318485"/>
              <a:chExt cx="576000" cy="2798374"/>
            </a:xfrm>
          </p:grpSpPr>
          <p:sp>
            <p:nvSpPr>
              <p:cNvPr id="14" name="椭圆 13">
                <a:extLst>
                  <a:ext uri="{FF2B5EF4-FFF2-40B4-BE49-F238E27FC236}">
                    <a16:creationId xmlns:a16="http://schemas.microsoft.com/office/drawing/2014/main" id="{FAFA45D9-2497-4FE7-9580-FEEB3E4380D9}"/>
                  </a:ext>
                </a:extLst>
              </p:cNvPr>
              <p:cNvSpPr/>
              <p:nvPr/>
            </p:nvSpPr>
            <p:spPr>
              <a:xfrm>
                <a:off x="6362515" y="2318220"/>
                <a:ext cx="576125" cy="576300"/>
              </a:xfrm>
              <a:prstGeom prst="ellipse">
                <a:avLst/>
              </a:prstGeom>
              <a:solidFill>
                <a:srgbClr val="748D94"/>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en-US" altLang="zh-CN" sz="1000"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rPr>
                  <a:t>01</a:t>
                </a:r>
                <a:endParaRPr lang="zh-CN" altLang="en-US" sz="1000"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endParaRPr>
              </a:p>
            </p:txBody>
          </p:sp>
          <p:sp>
            <p:nvSpPr>
              <p:cNvPr id="15" name="椭圆 14">
                <a:extLst>
                  <a:ext uri="{FF2B5EF4-FFF2-40B4-BE49-F238E27FC236}">
                    <a16:creationId xmlns:a16="http://schemas.microsoft.com/office/drawing/2014/main" id="{6FBBA91D-7261-473C-BCA3-16DD12AFA1A9}"/>
                  </a:ext>
                </a:extLst>
              </p:cNvPr>
              <p:cNvSpPr/>
              <p:nvPr/>
            </p:nvSpPr>
            <p:spPr>
              <a:xfrm>
                <a:off x="6362515" y="3438163"/>
                <a:ext cx="576125" cy="574378"/>
              </a:xfrm>
              <a:prstGeom prst="ellipse">
                <a:avLst/>
              </a:prstGeom>
              <a:solidFill>
                <a:srgbClr val="5E757B"/>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en-US" altLang="zh-CN" sz="1000"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rPr>
                  <a:t>02</a:t>
                </a:r>
                <a:endParaRPr lang="zh-CN" altLang="en-US" sz="1000"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endParaRPr>
              </a:p>
            </p:txBody>
          </p:sp>
          <p:sp>
            <p:nvSpPr>
              <p:cNvPr id="16" name="椭圆 15">
                <a:extLst>
                  <a:ext uri="{FF2B5EF4-FFF2-40B4-BE49-F238E27FC236}">
                    <a16:creationId xmlns:a16="http://schemas.microsoft.com/office/drawing/2014/main" id="{27EC2701-4E45-47E8-88DE-F734A3EBB3D7}"/>
                  </a:ext>
                </a:extLst>
              </p:cNvPr>
              <p:cNvSpPr/>
              <p:nvPr/>
            </p:nvSpPr>
            <p:spPr>
              <a:xfrm>
                <a:off x="6362515" y="4540817"/>
                <a:ext cx="576125" cy="576300"/>
              </a:xfrm>
              <a:prstGeom prst="ellipse">
                <a:avLst/>
              </a:prstGeom>
              <a:solidFill>
                <a:srgbClr val="748D94"/>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en-US" altLang="zh-CN" sz="1000"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rPr>
                  <a:t>03</a:t>
                </a:r>
                <a:endParaRPr lang="zh-CN" altLang="en-US" sz="1000"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endParaRPr>
              </a:p>
            </p:txBody>
          </p:sp>
        </p:grpSp>
        <p:sp>
          <p:nvSpPr>
            <p:cNvPr id="13" name="矩形 12">
              <a:extLst>
                <a:ext uri="{FF2B5EF4-FFF2-40B4-BE49-F238E27FC236}">
                  <a16:creationId xmlns:a16="http://schemas.microsoft.com/office/drawing/2014/main" id="{23703F6E-2C54-49B0-B218-839F9785111A}"/>
                </a:ext>
              </a:extLst>
            </p:cNvPr>
            <p:cNvSpPr/>
            <p:nvPr/>
          </p:nvSpPr>
          <p:spPr>
            <a:xfrm>
              <a:off x="1503789" y="1853296"/>
              <a:ext cx="3746867" cy="3861354"/>
            </a:xfrm>
            <a:prstGeom prst="rect">
              <a:avLst/>
            </a:prstGeom>
            <a:noFill/>
            <a:ln w="76200">
              <a:solidFill>
                <a:srgbClr val="5E7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24" name="矩形 23">
            <a:extLst>
              <a:ext uri="{FF2B5EF4-FFF2-40B4-BE49-F238E27FC236}">
                <a16:creationId xmlns:a16="http://schemas.microsoft.com/office/drawing/2014/main" id="{78987B6B-EADF-41EA-8FCD-0A95C73688FC}"/>
              </a:ext>
            </a:extLst>
          </p:cNvPr>
          <p:cNvSpPr/>
          <p:nvPr/>
        </p:nvSpPr>
        <p:spPr bwMode="auto">
          <a:xfrm>
            <a:off x="367554" y="1934195"/>
            <a:ext cx="2807160" cy="2892052"/>
          </a:xfrm>
          <a:prstGeom prst="rect">
            <a:avLst/>
          </a:prstGeom>
          <a:blipFill>
            <a:blip r:embed="rId2"/>
            <a:stretch>
              <a:fillRect l="-25000" r="-25000"/>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pic>
        <p:nvPicPr>
          <p:cNvPr id="25" name="图片 24">
            <a:extLst>
              <a:ext uri="{FF2B5EF4-FFF2-40B4-BE49-F238E27FC236}">
                <a16:creationId xmlns:a16="http://schemas.microsoft.com/office/drawing/2014/main" id="{07226B74-05A2-11D1-F95D-46DC90269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45" y="376518"/>
            <a:ext cx="7620000" cy="4286250"/>
          </a:xfrm>
          <a:prstGeom prst="rect">
            <a:avLst/>
          </a:prstGeom>
        </p:spPr>
      </p:pic>
      <p:sp>
        <p:nvSpPr>
          <p:cNvPr id="26" name="文本框 25">
            <a:extLst>
              <a:ext uri="{FF2B5EF4-FFF2-40B4-BE49-F238E27FC236}">
                <a16:creationId xmlns:a16="http://schemas.microsoft.com/office/drawing/2014/main" id="{7A612456-4F30-1D33-8602-C43EE1118032}"/>
              </a:ext>
            </a:extLst>
          </p:cNvPr>
          <p:cNvSpPr txBox="1"/>
          <p:nvPr/>
        </p:nvSpPr>
        <p:spPr>
          <a:xfrm>
            <a:off x="367554" y="376518"/>
            <a:ext cx="225014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业务描述</a:t>
            </a:r>
          </a:p>
        </p:txBody>
      </p:sp>
      <p:sp>
        <p:nvSpPr>
          <p:cNvPr id="32" name="文本框 31">
            <a:extLst>
              <a:ext uri="{FF2B5EF4-FFF2-40B4-BE49-F238E27FC236}">
                <a16:creationId xmlns:a16="http://schemas.microsoft.com/office/drawing/2014/main" id="{713DC115-7D4F-FDCA-4232-65A066BA0446}"/>
              </a:ext>
            </a:extLst>
          </p:cNvPr>
          <p:cNvSpPr txBox="1"/>
          <p:nvPr/>
        </p:nvSpPr>
        <p:spPr>
          <a:xfrm>
            <a:off x="4886036" y="1706475"/>
            <a:ext cx="5338619" cy="1384995"/>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学生宿舍管理系统有三个权限，分别为：管理员登录、宿管登录和学生登录。</a:t>
            </a:r>
          </a:p>
        </p:txBody>
      </p:sp>
      <p:sp>
        <p:nvSpPr>
          <p:cNvPr id="33" name="文本框 32">
            <a:extLst>
              <a:ext uri="{FF2B5EF4-FFF2-40B4-BE49-F238E27FC236}">
                <a16:creationId xmlns:a16="http://schemas.microsoft.com/office/drawing/2014/main" id="{62504D2E-7148-381C-BD37-06277B3C9A14}"/>
              </a:ext>
            </a:extLst>
          </p:cNvPr>
          <p:cNvSpPr txBox="1"/>
          <p:nvPr/>
        </p:nvSpPr>
        <p:spPr>
          <a:xfrm>
            <a:off x="5067461" y="3184155"/>
            <a:ext cx="5098473" cy="1815882"/>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管理员登录权限最高，能够对学生、宿管和管理员进行操作。能够对学生宿舍管理系统的全过程进行管理</a:t>
            </a:r>
          </a:p>
        </p:txBody>
      </p:sp>
    </p:spTree>
    <p:extLst>
      <p:ext uri="{BB962C8B-B14F-4D97-AF65-F5344CB8AC3E}">
        <p14:creationId xmlns:p14="http://schemas.microsoft.com/office/powerpoint/2010/main" val="1788722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70EA3045-6482-4C7E-B48F-69FE4A3A6CBB}"/>
              </a:ext>
            </a:extLst>
          </p:cNvPr>
          <p:cNvSpPr/>
          <p:nvPr/>
        </p:nvSpPr>
        <p:spPr bwMode="auto">
          <a:xfrm>
            <a:off x="9639647" y="1952016"/>
            <a:ext cx="2552353" cy="1837613"/>
          </a:xfrm>
          <a:prstGeom prst="rect">
            <a:avLst/>
          </a:prstGeom>
          <a:blipFill>
            <a:blip r:embed="rId2"/>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mn-ea"/>
              <a:sym typeface="+mn-lt"/>
            </a:endParaRPr>
          </a:p>
        </p:txBody>
      </p:sp>
      <p:sp>
        <p:nvSpPr>
          <p:cNvPr id="15" name="矩形 14">
            <a:extLst>
              <a:ext uri="{FF2B5EF4-FFF2-40B4-BE49-F238E27FC236}">
                <a16:creationId xmlns:a16="http://schemas.microsoft.com/office/drawing/2014/main" id="{792CC5E0-CC4E-4ECD-88A4-3F6B15AF2803}"/>
              </a:ext>
            </a:extLst>
          </p:cNvPr>
          <p:cNvSpPr/>
          <p:nvPr/>
        </p:nvSpPr>
        <p:spPr bwMode="auto">
          <a:xfrm>
            <a:off x="0" y="1952016"/>
            <a:ext cx="2552353" cy="1837613"/>
          </a:xfrm>
          <a:prstGeom prst="rect">
            <a:avLst/>
          </a:prstGeom>
          <a:blipFill>
            <a:blip r:embed="rId3"/>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mn-ea"/>
              <a:sym typeface="+mn-lt"/>
            </a:endParaRPr>
          </a:p>
        </p:txBody>
      </p:sp>
      <p:pic>
        <p:nvPicPr>
          <p:cNvPr id="6" name="图片 5">
            <a:extLst>
              <a:ext uri="{FF2B5EF4-FFF2-40B4-BE49-F238E27FC236}">
                <a16:creationId xmlns:a16="http://schemas.microsoft.com/office/drawing/2014/main" id="{46CD6094-86F7-4030-D253-041BF8DD8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70" y="321762"/>
            <a:ext cx="7620000" cy="4286250"/>
          </a:xfrm>
          <a:prstGeom prst="rect">
            <a:avLst/>
          </a:prstGeom>
        </p:spPr>
      </p:pic>
      <p:sp>
        <p:nvSpPr>
          <p:cNvPr id="7" name="文本框 6">
            <a:extLst>
              <a:ext uri="{FF2B5EF4-FFF2-40B4-BE49-F238E27FC236}">
                <a16:creationId xmlns:a16="http://schemas.microsoft.com/office/drawing/2014/main" id="{092CEBB0-601A-489D-7DA0-3FCFB0678154}"/>
              </a:ext>
            </a:extLst>
          </p:cNvPr>
          <p:cNvSpPr txBox="1"/>
          <p:nvPr/>
        </p:nvSpPr>
        <p:spPr>
          <a:xfrm>
            <a:off x="367553" y="390277"/>
            <a:ext cx="201705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业务描述</a:t>
            </a:r>
          </a:p>
        </p:txBody>
      </p:sp>
      <p:sp>
        <p:nvSpPr>
          <p:cNvPr id="16" name="文本框 15">
            <a:extLst>
              <a:ext uri="{FF2B5EF4-FFF2-40B4-BE49-F238E27FC236}">
                <a16:creationId xmlns:a16="http://schemas.microsoft.com/office/drawing/2014/main" id="{C246013B-4DE0-7FF4-32F4-F620CB21A700}"/>
              </a:ext>
            </a:extLst>
          </p:cNvPr>
          <p:cNvSpPr txBox="1"/>
          <p:nvPr/>
        </p:nvSpPr>
        <p:spPr>
          <a:xfrm>
            <a:off x="2886635" y="1640541"/>
            <a:ext cx="6651812" cy="1231106"/>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宿管权限，能够修改学生信息以及宿舍管理信息和入住信息</a:t>
            </a:r>
          </a:p>
          <a:p>
            <a:endParaRPr lang="zh-CN" altLang="en-US" dirty="0"/>
          </a:p>
        </p:txBody>
      </p:sp>
      <p:sp>
        <p:nvSpPr>
          <p:cNvPr id="17" name="文本框 16">
            <a:extLst>
              <a:ext uri="{FF2B5EF4-FFF2-40B4-BE49-F238E27FC236}">
                <a16:creationId xmlns:a16="http://schemas.microsoft.com/office/drawing/2014/main" id="{A3117EE0-4F90-5066-8B4E-EFBB0B749A2A}"/>
              </a:ext>
            </a:extLst>
          </p:cNvPr>
          <p:cNvSpPr txBox="1"/>
          <p:nvPr/>
        </p:nvSpPr>
        <p:spPr>
          <a:xfrm>
            <a:off x="3021106" y="2871647"/>
            <a:ext cx="6418729" cy="954107"/>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学生权限，能够查看学生的部分信息和学生的入住信息</a:t>
            </a:r>
          </a:p>
        </p:txBody>
      </p:sp>
    </p:spTree>
    <p:extLst>
      <p:ext uri="{BB962C8B-B14F-4D97-AF65-F5344CB8AC3E}">
        <p14:creationId xmlns:p14="http://schemas.microsoft.com/office/powerpoint/2010/main" val="1026999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70EA3045-6482-4C7E-B48F-69FE4A3A6CBB}"/>
              </a:ext>
            </a:extLst>
          </p:cNvPr>
          <p:cNvSpPr/>
          <p:nvPr/>
        </p:nvSpPr>
        <p:spPr bwMode="auto">
          <a:xfrm>
            <a:off x="9639647" y="1952016"/>
            <a:ext cx="2552353" cy="1837613"/>
          </a:xfrm>
          <a:prstGeom prst="rect">
            <a:avLst/>
          </a:prstGeom>
          <a:blipFill>
            <a:blip r:embed="rId2"/>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mn-ea"/>
              <a:sym typeface="+mn-lt"/>
            </a:endParaRPr>
          </a:p>
        </p:txBody>
      </p:sp>
      <p:sp>
        <p:nvSpPr>
          <p:cNvPr id="15" name="矩形 14">
            <a:extLst>
              <a:ext uri="{FF2B5EF4-FFF2-40B4-BE49-F238E27FC236}">
                <a16:creationId xmlns:a16="http://schemas.microsoft.com/office/drawing/2014/main" id="{792CC5E0-CC4E-4ECD-88A4-3F6B15AF2803}"/>
              </a:ext>
            </a:extLst>
          </p:cNvPr>
          <p:cNvSpPr/>
          <p:nvPr/>
        </p:nvSpPr>
        <p:spPr bwMode="auto">
          <a:xfrm>
            <a:off x="0" y="1952016"/>
            <a:ext cx="2552353" cy="1837613"/>
          </a:xfrm>
          <a:prstGeom prst="rect">
            <a:avLst/>
          </a:prstGeom>
          <a:blipFill>
            <a:blip r:embed="rId3"/>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mn-ea"/>
              <a:sym typeface="+mn-lt"/>
            </a:endParaRPr>
          </a:p>
        </p:txBody>
      </p:sp>
      <p:pic>
        <p:nvPicPr>
          <p:cNvPr id="6" name="图片 5">
            <a:extLst>
              <a:ext uri="{FF2B5EF4-FFF2-40B4-BE49-F238E27FC236}">
                <a16:creationId xmlns:a16="http://schemas.microsoft.com/office/drawing/2014/main" id="{46CD6094-86F7-4030-D253-041BF8DD8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70" y="321762"/>
            <a:ext cx="7620000" cy="4286250"/>
          </a:xfrm>
          <a:prstGeom prst="rect">
            <a:avLst/>
          </a:prstGeom>
        </p:spPr>
      </p:pic>
      <p:sp>
        <p:nvSpPr>
          <p:cNvPr id="7" name="文本框 6">
            <a:extLst>
              <a:ext uri="{FF2B5EF4-FFF2-40B4-BE49-F238E27FC236}">
                <a16:creationId xmlns:a16="http://schemas.microsoft.com/office/drawing/2014/main" id="{092CEBB0-601A-489D-7DA0-3FCFB0678154}"/>
              </a:ext>
            </a:extLst>
          </p:cNvPr>
          <p:cNvSpPr txBox="1"/>
          <p:nvPr/>
        </p:nvSpPr>
        <p:spPr>
          <a:xfrm>
            <a:off x="367553" y="390277"/>
            <a:ext cx="201705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业务描述</a:t>
            </a:r>
          </a:p>
        </p:txBody>
      </p:sp>
      <p:sp>
        <p:nvSpPr>
          <p:cNvPr id="16" name="文本框 15">
            <a:extLst>
              <a:ext uri="{FF2B5EF4-FFF2-40B4-BE49-F238E27FC236}">
                <a16:creationId xmlns:a16="http://schemas.microsoft.com/office/drawing/2014/main" id="{C246013B-4DE0-7FF4-32F4-F620CB21A700}"/>
              </a:ext>
            </a:extLst>
          </p:cNvPr>
          <p:cNvSpPr txBox="1"/>
          <p:nvPr/>
        </p:nvSpPr>
        <p:spPr>
          <a:xfrm>
            <a:off x="2886635" y="1640541"/>
            <a:ext cx="6651812" cy="1231106"/>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宿管权限，能够修改学生信息以及宿舍管理信息和入住信息</a:t>
            </a:r>
          </a:p>
          <a:p>
            <a:endParaRPr lang="zh-CN" altLang="en-US" dirty="0"/>
          </a:p>
        </p:txBody>
      </p:sp>
      <p:sp>
        <p:nvSpPr>
          <p:cNvPr id="17" name="文本框 16">
            <a:extLst>
              <a:ext uri="{FF2B5EF4-FFF2-40B4-BE49-F238E27FC236}">
                <a16:creationId xmlns:a16="http://schemas.microsoft.com/office/drawing/2014/main" id="{A3117EE0-4F90-5066-8B4E-EFBB0B749A2A}"/>
              </a:ext>
            </a:extLst>
          </p:cNvPr>
          <p:cNvSpPr txBox="1"/>
          <p:nvPr/>
        </p:nvSpPr>
        <p:spPr>
          <a:xfrm>
            <a:off x="3021106" y="2871647"/>
            <a:ext cx="6418729" cy="954107"/>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学生权限，能够查看学生的部分信息和学生的入住信息</a:t>
            </a:r>
          </a:p>
        </p:txBody>
      </p:sp>
    </p:spTree>
    <p:extLst>
      <p:ext uri="{BB962C8B-B14F-4D97-AF65-F5344CB8AC3E}">
        <p14:creationId xmlns:p14="http://schemas.microsoft.com/office/powerpoint/2010/main" val="2283949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1D854-E6AF-B1AF-597B-21EB9530445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0740653-6083-9B6C-7974-C1DAB7E3BF05}"/>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64725357-5277-F484-0B1E-0E2CD75ACA81}"/>
              </a:ext>
            </a:extLst>
          </p:cNvPr>
          <p:cNvPicPr>
            <a:picLocks noChangeAspect="1"/>
          </p:cNvPicPr>
          <p:nvPr/>
        </p:nvPicPr>
        <p:blipFill>
          <a:blip r:embed="rId2"/>
          <a:stretch>
            <a:fillRect/>
          </a:stretch>
        </p:blipFill>
        <p:spPr>
          <a:xfrm>
            <a:off x="0" y="187325"/>
            <a:ext cx="12192000" cy="6483350"/>
          </a:xfrm>
          <a:prstGeom prst="rect">
            <a:avLst/>
          </a:prstGeom>
        </p:spPr>
      </p:pic>
    </p:spTree>
    <p:extLst>
      <p:ext uri="{BB962C8B-B14F-4D97-AF65-F5344CB8AC3E}">
        <p14:creationId xmlns:p14="http://schemas.microsoft.com/office/powerpoint/2010/main" val="645296980"/>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835</TotalTime>
  <Words>773</Words>
  <Application>Microsoft Office PowerPoint</Application>
  <PresentationFormat>宽屏</PresentationFormat>
  <Paragraphs>66</Paragraphs>
  <Slides>18</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Helvetica Neue Medium</vt:lpstr>
      <vt:lpstr>仓耳今楷05-6763 W05</vt:lpstr>
      <vt:lpstr>等线</vt:lpstr>
      <vt:lpstr>等线 Light</vt:lpstr>
      <vt:lpstr>宋体</vt:lpstr>
      <vt:lpstr>微软雅黑</vt:lpstr>
      <vt:lpstr>Arial</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李 贺涛</cp:lastModifiedBy>
  <cp:revision>30</cp:revision>
  <dcterms:created xsi:type="dcterms:W3CDTF">2022-04-28T07:00:18Z</dcterms:created>
  <dcterms:modified xsi:type="dcterms:W3CDTF">2022-05-12T00:41:46Z</dcterms:modified>
</cp:coreProperties>
</file>